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58" r:id="rId3"/>
    <p:sldId id="259" r:id="rId4"/>
    <p:sldId id="278" r:id="rId5"/>
    <p:sldId id="261" r:id="rId6"/>
    <p:sldId id="262" r:id="rId7"/>
    <p:sldId id="263" r:id="rId8"/>
    <p:sldId id="274" r:id="rId9"/>
    <p:sldId id="264" r:id="rId10"/>
    <p:sldId id="265" r:id="rId11"/>
    <p:sldId id="266" r:id="rId12"/>
    <p:sldId id="270" r:id="rId13"/>
    <p:sldId id="279" r:id="rId14"/>
    <p:sldId id="267" r:id="rId15"/>
    <p:sldId id="275" r:id="rId16"/>
    <p:sldId id="269" r:id="rId17"/>
    <p:sldId id="271" r:id="rId18"/>
    <p:sldId id="272" r:id="rId19"/>
    <p:sldId id="276" r:id="rId20"/>
    <p:sldId id="273" r:id="rId21"/>
    <p:sldId id="291" r:id="rId22"/>
    <p:sldId id="280" r:id="rId23"/>
    <p:sldId id="281" r:id="rId24"/>
    <p:sldId id="285" r:id="rId25"/>
    <p:sldId id="295" r:id="rId26"/>
    <p:sldId id="294" r:id="rId27"/>
    <p:sldId id="293" r:id="rId28"/>
    <p:sldId id="282" r:id="rId29"/>
    <p:sldId id="284" r:id="rId30"/>
    <p:sldId id="292" r:id="rId31"/>
    <p:sldId id="268" r:id="rId32"/>
    <p:sldId id="286" r:id="rId33"/>
    <p:sldId id="287" r:id="rId34"/>
    <p:sldId id="288" r:id="rId35"/>
    <p:sldId id="283"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195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364"/>
    <p:restoredTop sz="80559"/>
  </p:normalViewPr>
  <p:slideViewPr>
    <p:cSldViewPr snapToGrid="0" snapToObjects="1">
      <p:cViewPr varScale="1">
        <p:scale>
          <a:sx n="104" d="100"/>
          <a:sy n="104" d="100"/>
        </p:scale>
        <p:origin x="75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5C49E4-6093-5B41-B624-399E4394134C}" type="datetimeFigureOut">
              <a:rPr lang="en-US" smtClean="0"/>
              <a:t>10/31/19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C18BEF-1F83-EA49-A7CD-E36B243D1ADD}" type="slidenum">
              <a:rPr lang="en-US" smtClean="0"/>
              <a:t>‹#›</a:t>
            </a:fld>
            <a:endParaRPr lang="en-US"/>
          </a:p>
        </p:txBody>
      </p:sp>
    </p:spTree>
    <p:extLst>
      <p:ext uri="{BB962C8B-B14F-4D97-AF65-F5344CB8AC3E}">
        <p14:creationId xmlns:p14="http://schemas.microsoft.com/office/powerpoint/2010/main" val="3303176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Instead, a matrix can be obtained from the sample covariance matrix through a transformation called shrinkage. This tends to pull the most extreme coefficients toward more central values, systematically reducing estimation error when it matters most.</a:t>
            </a:r>
            <a:endParaRPr lang="en-US" dirty="0"/>
          </a:p>
        </p:txBody>
      </p:sp>
      <p:sp>
        <p:nvSpPr>
          <p:cNvPr id="4" name="Slide Number Placeholder 3"/>
          <p:cNvSpPr>
            <a:spLocks noGrp="1"/>
          </p:cNvSpPr>
          <p:nvPr>
            <p:ph type="sldNum" sz="quarter" idx="5"/>
          </p:nvPr>
        </p:nvSpPr>
        <p:spPr/>
        <p:txBody>
          <a:bodyPr/>
          <a:lstStyle/>
          <a:p>
            <a:fld id="{F2C18BEF-1F83-EA49-A7CD-E36B243D1ADD}" type="slidenum">
              <a:rPr lang="en-US" smtClean="0"/>
              <a:t>6</a:t>
            </a:fld>
            <a:endParaRPr lang="en-US"/>
          </a:p>
        </p:txBody>
      </p:sp>
    </p:spTree>
    <p:extLst>
      <p:ext uri="{BB962C8B-B14F-4D97-AF65-F5344CB8AC3E}">
        <p14:creationId xmlns:p14="http://schemas.microsoft.com/office/powerpoint/2010/main" val="942656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larger the condition number, the larger the errors can be. It is equal to largest eigenvalue/ smallest eigenvalue.</a:t>
            </a:r>
          </a:p>
        </p:txBody>
      </p:sp>
      <p:sp>
        <p:nvSpPr>
          <p:cNvPr id="4" name="Slide Number Placeholder 3"/>
          <p:cNvSpPr>
            <a:spLocks noGrp="1"/>
          </p:cNvSpPr>
          <p:nvPr>
            <p:ph type="sldNum" sz="quarter" idx="5"/>
          </p:nvPr>
        </p:nvSpPr>
        <p:spPr/>
        <p:txBody>
          <a:bodyPr/>
          <a:lstStyle/>
          <a:p>
            <a:fld id="{F2C18BEF-1F83-EA49-A7CD-E36B243D1ADD}" type="slidenum">
              <a:rPr lang="en-US" smtClean="0"/>
              <a:t>7</a:t>
            </a:fld>
            <a:endParaRPr lang="en-US"/>
          </a:p>
        </p:txBody>
      </p:sp>
    </p:spTree>
    <p:extLst>
      <p:ext uri="{BB962C8B-B14F-4D97-AF65-F5344CB8AC3E}">
        <p14:creationId xmlns:p14="http://schemas.microsoft.com/office/powerpoint/2010/main" val="4187111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2DAA4-7492-C142-8C99-BD0E2E9CEC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8C8AA3-B59D-004C-B53E-39C0E54FB2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07498E7-C92F-F249-8AC1-9E507777E425}"/>
              </a:ext>
            </a:extLst>
          </p:cNvPr>
          <p:cNvSpPr>
            <a:spLocks noGrp="1"/>
          </p:cNvSpPr>
          <p:nvPr>
            <p:ph type="dt" sz="half" idx="10"/>
          </p:nvPr>
        </p:nvSpPr>
        <p:spPr/>
        <p:txBody>
          <a:bodyPr/>
          <a:lstStyle/>
          <a:p>
            <a:fld id="{97D6718A-3F4F-E24A-9D7C-8DA1FE925A72}" type="datetimeFigureOut">
              <a:rPr lang="en-US" smtClean="0"/>
              <a:t>10/31/19</a:t>
            </a:fld>
            <a:endParaRPr lang="en-US"/>
          </a:p>
        </p:txBody>
      </p:sp>
      <p:sp>
        <p:nvSpPr>
          <p:cNvPr id="5" name="Footer Placeholder 4">
            <a:extLst>
              <a:ext uri="{FF2B5EF4-FFF2-40B4-BE49-F238E27FC236}">
                <a16:creationId xmlns:a16="http://schemas.microsoft.com/office/drawing/2014/main" id="{0F2F4D7C-2702-2947-ADC8-8CAB010D58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500EBC-1F84-6947-A63B-85E6812E1CAD}"/>
              </a:ext>
            </a:extLst>
          </p:cNvPr>
          <p:cNvSpPr>
            <a:spLocks noGrp="1"/>
          </p:cNvSpPr>
          <p:nvPr>
            <p:ph type="sldNum" sz="quarter" idx="12"/>
          </p:nvPr>
        </p:nvSpPr>
        <p:spPr/>
        <p:txBody>
          <a:bodyPr/>
          <a:lstStyle/>
          <a:p>
            <a:fld id="{9F1F6867-DA35-1149-82B9-547BE228081C}" type="slidenum">
              <a:rPr lang="en-US" smtClean="0"/>
              <a:t>‹#›</a:t>
            </a:fld>
            <a:endParaRPr lang="en-US"/>
          </a:p>
        </p:txBody>
      </p:sp>
    </p:spTree>
    <p:extLst>
      <p:ext uri="{BB962C8B-B14F-4D97-AF65-F5344CB8AC3E}">
        <p14:creationId xmlns:p14="http://schemas.microsoft.com/office/powerpoint/2010/main" val="354655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F5B69-C590-FA49-9F39-CB64D37E0E4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63DC59D-C2D9-7F46-8FF4-F126612D076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A294CF-CC7E-A94D-B0F9-FA2910486FF7}"/>
              </a:ext>
            </a:extLst>
          </p:cNvPr>
          <p:cNvSpPr>
            <a:spLocks noGrp="1"/>
          </p:cNvSpPr>
          <p:nvPr>
            <p:ph type="dt" sz="half" idx="10"/>
          </p:nvPr>
        </p:nvSpPr>
        <p:spPr/>
        <p:txBody>
          <a:bodyPr/>
          <a:lstStyle/>
          <a:p>
            <a:fld id="{97D6718A-3F4F-E24A-9D7C-8DA1FE925A72}" type="datetimeFigureOut">
              <a:rPr lang="en-US" smtClean="0"/>
              <a:t>10/31/19</a:t>
            </a:fld>
            <a:endParaRPr lang="en-US"/>
          </a:p>
        </p:txBody>
      </p:sp>
      <p:sp>
        <p:nvSpPr>
          <p:cNvPr id="5" name="Footer Placeholder 4">
            <a:extLst>
              <a:ext uri="{FF2B5EF4-FFF2-40B4-BE49-F238E27FC236}">
                <a16:creationId xmlns:a16="http://schemas.microsoft.com/office/drawing/2014/main" id="{6077F30A-8648-6340-8F9E-F5861734AA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F2591B-89EE-6645-87AD-894D4197E2F1}"/>
              </a:ext>
            </a:extLst>
          </p:cNvPr>
          <p:cNvSpPr>
            <a:spLocks noGrp="1"/>
          </p:cNvSpPr>
          <p:nvPr>
            <p:ph type="sldNum" sz="quarter" idx="12"/>
          </p:nvPr>
        </p:nvSpPr>
        <p:spPr/>
        <p:txBody>
          <a:bodyPr/>
          <a:lstStyle/>
          <a:p>
            <a:fld id="{9F1F6867-DA35-1149-82B9-547BE228081C}" type="slidenum">
              <a:rPr lang="en-US" smtClean="0"/>
              <a:t>‹#›</a:t>
            </a:fld>
            <a:endParaRPr lang="en-US"/>
          </a:p>
        </p:txBody>
      </p:sp>
    </p:spTree>
    <p:extLst>
      <p:ext uri="{BB962C8B-B14F-4D97-AF65-F5344CB8AC3E}">
        <p14:creationId xmlns:p14="http://schemas.microsoft.com/office/powerpoint/2010/main" val="712769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B1E71E-603A-E943-B430-4D6BAE2A0D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0776BC-CB0F-2346-8BAA-0B8CA6F37DF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8276D1-B00D-344E-8E72-A6546D00BDCB}"/>
              </a:ext>
            </a:extLst>
          </p:cNvPr>
          <p:cNvSpPr>
            <a:spLocks noGrp="1"/>
          </p:cNvSpPr>
          <p:nvPr>
            <p:ph type="dt" sz="half" idx="10"/>
          </p:nvPr>
        </p:nvSpPr>
        <p:spPr/>
        <p:txBody>
          <a:bodyPr/>
          <a:lstStyle/>
          <a:p>
            <a:fld id="{97D6718A-3F4F-E24A-9D7C-8DA1FE925A72}" type="datetimeFigureOut">
              <a:rPr lang="en-US" smtClean="0"/>
              <a:t>10/31/19</a:t>
            </a:fld>
            <a:endParaRPr lang="en-US"/>
          </a:p>
        </p:txBody>
      </p:sp>
      <p:sp>
        <p:nvSpPr>
          <p:cNvPr id="5" name="Footer Placeholder 4">
            <a:extLst>
              <a:ext uri="{FF2B5EF4-FFF2-40B4-BE49-F238E27FC236}">
                <a16:creationId xmlns:a16="http://schemas.microsoft.com/office/drawing/2014/main" id="{56BDE627-3CE7-A141-8669-D3B9150A65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DF92D2-3E83-2441-985D-E9F3AFCC7186}"/>
              </a:ext>
            </a:extLst>
          </p:cNvPr>
          <p:cNvSpPr>
            <a:spLocks noGrp="1"/>
          </p:cNvSpPr>
          <p:nvPr>
            <p:ph type="sldNum" sz="quarter" idx="12"/>
          </p:nvPr>
        </p:nvSpPr>
        <p:spPr/>
        <p:txBody>
          <a:bodyPr/>
          <a:lstStyle/>
          <a:p>
            <a:fld id="{9F1F6867-DA35-1149-82B9-547BE228081C}" type="slidenum">
              <a:rPr lang="en-US" smtClean="0"/>
              <a:t>‹#›</a:t>
            </a:fld>
            <a:endParaRPr lang="en-US"/>
          </a:p>
        </p:txBody>
      </p:sp>
    </p:spTree>
    <p:extLst>
      <p:ext uri="{BB962C8B-B14F-4D97-AF65-F5344CB8AC3E}">
        <p14:creationId xmlns:p14="http://schemas.microsoft.com/office/powerpoint/2010/main" val="1172632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12239-61F9-A141-B405-3797A90DB1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5B7AA7-D10B-C741-8CFE-43BCB05EDA0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CD4B47-538E-8B4C-85A0-056F97D48B42}"/>
              </a:ext>
            </a:extLst>
          </p:cNvPr>
          <p:cNvSpPr>
            <a:spLocks noGrp="1"/>
          </p:cNvSpPr>
          <p:nvPr>
            <p:ph type="dt" sz="half" idx="10"/>
          </p:nvPr>
        </p:nvSpPr>
        <p:spPr/>
        <p:txBody>
          <a:bodyPr/>
          <a:lstStyle/>
          <a:p>
            <a:fld id="{97D6718A-3F4F-E24A-9D7C-8DA1FE925A72}" type="datetimeFigureOut">
              <a:rPr lang="en-US" smtClean="0"/>
              <a:t>10/31/19</a:t>
            </a:fld>
            <a:endParaRPr lang="en-US"/>
          </a:p>
        </p:txBody>
      </p:sp>
      <p:sp>
        <p:nvSpPr>
          <p:cNvPr id="5" name="Footer Placeholder 4">
            <a:extLst>
              <a:ext uri="{FF2B5EF4-FFF2-40B4-BE49-F238E27FC236}">
                <a16:creationId xmlns:a16="http://schemas.microsoft.com/office/drawing/2014/main" id="{A66A5B6F-3E7E-9240-BDB1-C944D8CFBE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A7AD1F-A959-1C4B-922E-AF1F82A572B9}"/>
              </a:ext>
            </a:extLst>
          </p:cNvPr>
          <p:cNvSpPr>
            <a:spLocks noGrp="1"/>
          </p:cNvSpPr>
          <p:nvPr>
            <p:ph type="sldNum" sz="quarter" idx="12"/>
          </p:nvPr>
        </p:nvSpPr>
        <p:spPr/>
        <p:txBody>
          <a:bodyPr/>
          <a:lstStyle/>
          <a:p>
            <a:fld id="{9F1F6867-DA35-1149-82B9-547BE228081C}" type="slidenum">
              <a:rPr lang="en-US" smtClean="0"/>
              <a:t>‹#›</a:t>
            </a:fld>
            <a:endParaRPr lang="en-US"/>
          </a:p>
        </p:txBody>
      </p:sp>
    </p:spTree>
    <p:extLst>
      <p:ext uri="{BB962C8B-B14F-4D97-AF65-F5344CB8AC3E}">
        <p14:creationId xmlns:p14="http://schemas.microsoft.com/office/powerpoint/2010/main" val="173545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740FE-21AB-DF4C-BEA3-D6BBD6998A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6BCEA-EE99-B641-B2A8-7EB35DD6E1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C83FABE-197C-9545-8823-BCF5EB9CEFF7}"/>
              </a:ext>
            </a:extLst>
          </p:cNvPr>
          <p:cNvSpPr>
            <a:spLocks noGrp="1"/>
          </p:cNvSpPr>
          <p:nvPr>
            <p:ph type="dt" sz="half" idx="10"/>
          </p:nvPr>
        </p:nvSpPr>
        <p:spPr/>
        <p:txBody>
          <a:bodyPr/>
          <a:lstStyle/>
          <a:p>
            <a:fld id="{97D6718A-3F4F-E24A-9D7C-8DA1FE925A72}" type="datetimeFigureOut">
              <a:rPr lang="en-US" smtClean="0"/>
              <a:t>10/31/19</a:t>
            </a:fld>
            <a:endParaRPr lang="en-US"/>
          </a:p>
        </p:txBody>
      </p:sp>
      <p:sp>
        <p:nvSpPr>
          <p:cNvPr id="5" name="Footer Placeholder 4">
            <a:extLst>
              <a:ext uri="{FF2B5EF4-FFF2-40B4-BE49-F238E27FC236}">
                <a16:creationId xmlns:a16="http://schemas.microsoft.com/office/drawing/2014/main" id="{C9F23CD0-A4CE-EC47-BF8D-7946951452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5F3613-FF65-B644-837A-E1DBE9FF9A77}"/>
              </a:ext>
            </a:extLst>
          </p:cNvPr>
          <p:cNvSpPr>
            <a:spLocks noGrp="1"/>
          </p:cNvSpPr>
          <p:nvPr>
            <p:ph type="sldNum" sz="quarter" idx="12"/>
          </p:nvPr>
        </p:nvSpPr>
        <p:spPr/>
        <p:txBody>
          <a:bodyPr/>
          <a:lstStyle/>
          <a:p>
            <a:fld id="{9F1F6867-DA35-1149-82B9-547BE228081C}" type="slidenum">
              <a:rPr lang="en-US" smtClean="0"/>
              <a:t>‹#›</a:t>
            </a:fld>
            <a:endParaRPr lang="en-US"/>
          </a:p>
        </p:txBody>
      </p:sp>
    </p:spTree>
    <p:extLst>
      <p:ext uri="{BB962C8B-B14F-4D97-AF65-F5344CB8AC3E}">
        <p14:creationId xmlns:p14="http://schemas.microsoft.com/office/powerpoint/2010/main" val="497771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9F5AB-227C-D840-AA79-FCCD0034E1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D14B02-70A6-3443-AB3B-0065175B210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A853653-742D-194F-A306-9D1D0024DAB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B0DC74C-A164-014D-8797-21EE3CA16C67}"/>
              </a:ext>
            </a:extLst>
          </p:cNvPr>
          <p:cNvSpPr>
            <a:spLocks noGrp="1"/>
          </p:cNvSpPr>
          <p:nvPr>
            <p:ph type="dt" sz="half" idx="10"/>
          </p:nvPr>
        </p:nvSpPr>
        <p:spPr/>
        <p:txBody>
          <a:bodyPr/>
          <a:lstStyle/>
          <a:p>
            <a:fld id="{97D6718A-3F4F-E24A-9D7C-8DA1FE925A72}" type="datetimeFigureOut">
              <a:rPr lang="en-US" smtClean="0"/>
              <a:t>10/31/19</a:t>
            </a:fld>
            <a:endParaRPr lang="en-US"/>
          </a:p>
        </p:txBody>
      </p:sp>
      <p:sp>
        <p:nvSpPr>
          <p:cNvPr id="6" name="Footer Placeholder 5">
            <a:extLst>
              <a:ext uri="{FF2B5EF4-FFF2-40B4-BE49-F238E27FC236}">
                <a16:creationId xmlns:a16="http://schemas.microsoft.com/office/drawing/2014/main" id="{395E0292-57E2-9741-9E3C-EA6BF79DC4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116FF0-B233-F447-A3BD-7D5DC5BBD7B5}"/>
              </a:ext>
            </a:extLst>
          </p:cNvPr>
          <p:cNvSpPr>
            <a:spLocks noGrp="1"/>
          </p:cNvSpPr>
          <p:nvPr>
            <p:ph type="sldNum" sz="quarter" idx="12"/>
          </p:nvPr>
        </p:nvSpPr>
        <p:spPr/>
        <p:txBody>
          <a:bodyPr/>
          <a:lstStyle/>
          <a:p>
            <a:fld id="{9F1F6867-DA35-1149-82B9-547BE228081C}" type="slidenum">
              <a:rPr lang="en-US" smtClean="0"/>
              <a:t>‹#›</a:t>
            </a:fld>
            <a:endParaRPr lang="en-US"/>
          </a:p>
        </p:txBody>
      </p:sp>
    </p:spTree>
    <p:extLst>
      <p:ext uri="{BB962C8B-B14F-4D97-AF65-F5344CB8AC3E}">
        <p14:creationId xmlns:p14="http://schemas.microsoft.com/office/powerpoint/2010/main" val="3133742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1B287-5990-AF44-BCE4-6C9E0162B23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A1F1337-55C7-2C45-B23B-7E40F0A742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EF1C028-8328-4E45-B261-83ED10D37E2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34DAEB-6FEE-7243-B137-98F2814253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B3A3FBF-58E3-CA48-8BC2-CEF4570B478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9309DF9-EF2D-364A-9EB8-E1170AFEA5A6}"/>
              </a:ext>
            </a:extLst>
          </p:cNvPr>
          <p:cNvSpPr>
            <a:spLocks noGrp="1"/>
          </p:cNvSpPr>
          <p:nvPr>
            <p:ph type="dt" sz="half" idx="10"/>
          </p:nvPr>
        </p:nvSpPr>
        <p:spPr/>
        <p:txBody>
          <a:bodyPr/>
          <a:lstStyle/>
          <a:p>
            <a:fld id="{97D6718A-3F4F-E24A-9D7C-8DA1FE925A72}" type="datetimeFigureOut">
              <a:rPr lang="en-US" smtClean="0"/>
              <a:t>10/31/19</a:t>
            </a:fld>
            <a:endParaRPr lang="en-US"/>
          </a:p>
        </p:txBody>
      </p:sp>
      <p:sp>
        <p:nvSpPr>
          <p:cNvPr id="8" name="Footer Placeholder 7">
            <a:extLst>
              <a:ext uri="{FF2B5EF4-FFF2-40B4-BE49-F238E27FC236}">
                <a16:creationId xmlns:a16="http://schemas.microsoft.com/office/drawing/2014/main" id="{EC1D0853-D6A1-D54D-8598-32B5F549225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FB5AC4C-5ED8-4A4E-9EEA-4A08CC779BDF}"/>
              </a:ext>
            </a:extLst>
          </p:cNvPr>
          <p:cNvSpPr>
            <a:spLocks noGrp="1"/>
          </p:cNvSpPr>
          <p:nvPr>
            <p:ph type="sldNum" sz="quarter" idx="12"/>
          </p:nvPr>
        </p:nvSpPr>
        <p:spPr/>
        <p:txBody>
          <a:bodyPr/>
          <a:lstStyle/>
          <a:p>
            <a:fld id="{9F1F6867-DA35-1149-82B9-547BE228081C}" type="slidenum">
              <a:rPr lang="en-US" smtClean="0"/>
              <a:t>‹#›</a:t>
            </a:fld>
            <a:endParaRPr lang="en-US"/>
          </a:p>
        </p:txBody>
      </p:sp>
    </p:spTree>
    <p:extLst>
      <p:ext uri="{BB962C8B-B14F-4D97-AF65-F5344CB8AC3E}">
        <p14:creationId xmlns:p14="http://schemas.microsoft.com/office/powerpoint/2010/main" val="3095005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72F0D-8FA4-FB48-8F8B-A7F47329D1F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5CC83FC-EF36-B94B-9919-AEF67175EBB9}"/>
              </a:ext>
            </a:extLst>
          </p:cNvPr>
          <p:cNvSpPr>
            <a:spLocks noGrp="1"/>
          </p:cNvSpPr>
          <p:nvPr>
            <p:ph type="dt" sz="half" idx="10"/>
          </p:nvPr>
        </p:nvSpPr>
        <p:spPr/>
        <p:txBody>
          <a:bodyPr/>
          <a:lstStyle/>
          <a:p>
            <a:fld id="{97D6718A-3F4F-E24A-9D7C-8DA1FE925A72}" type="datetimeFigureOut">
              <a:rPr lang="en-US" smtClean="0"/>
              <a:t>10/31/19</a:t>
            </a:fld>
            <a:endParaRPr lang="en-US"/>
          </a:p>
        </p:txBody>
      </p:sp>
      <p:sp>
        <p:nvSpPr>
          <p:cNvPr id="4" name="Footer Placeholder 3">
            <a:extLst>
              <a:ext uri="{FF2B5EF4-FFF2-40B4-BE49-F238E27FC236}">
                <a16:creationId xmlns:a16="http://schemas.microsoft.com/office/drawing/2014/main" id="{84590649-B7F9-C441-B3F0-82DC543C760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A8009F4-153D-4041-B565-A81CF316F204}"/>
              </a:ext>
            </a:extLst>
          </p:cNvPr>
          <p:cNvSpPr>
            <a:spLocks noGrp="1"/>
          </p:cNvSpPr>
          <p:nvPr>
            <p:ph type="sldNum" sz="quarter" idx="12"/>
          </p:nvPr>
        </p:nvSpPr>
        <p:spPr/>
        <p:txBody>
          <a:bodyPr/>
          <a:lstStyle/>
          <a:p>
            <a:fld id="{9F1F6867-DA35-1149-82B9-547BE228081C}" type="slidenum">
              <a:rPr lang="en-US" smtClean="0"/>
              <a:t>‹#›</a:t>
            </a:fld>
            <a:endParaRPr lang="en-US"/>
          </a:p>
        </p:txBody>
      </p:sp>
    </p:spTree>
    <p:extLst>
      <p:ext uri="{BB962C8B-B14F-4D97-AF65-F5344CB8AC3E}">
        <p14:creationId xmlns:p14="http://schemas.microsoft.com/office/powerpoint/2010/main" val="3532035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E3AB4B-7688-9E42-8587-EE99D5C0BFB6}"/>
              </a:ext>
            </a:extLst>
          </p:cNvPr>
          <p:cNvSpPr>
            <a:spLocks noGrp="1"/>
          </p:cNvSpPr>
          <p:nvPr>
            <p:ph type="dt" sz="half" idx="10"/>
          </p:nvPr>
        </p:nvSpPr>
        <p:spPr/>
        <p:txBody>
          <a:bodyPr/>
          <a:lstStyle/>
          <a:p>
            <a:fld id="{97D6718A-3F4F-E24A-9D7C-8DA1FE925A72}" type="datetimeFigureOut">
              <a:rPr lang="en-US" smtClean="0"/>
              <a:t>10/31/19</a:t>
            </a:fld>
            <a:endParaRPr lang="en-US"/>
          </a:p>
        </p:txBody>
      </p:sp>
      <p:sp>
        <p:nvSpPr>
          <p:cNvPr id="3" name="Footer Placeholder 2">
            <a:extLst>
              <a:ext uri="{FF2B5EF4-FFF2-40B4-BE49-F238E27FC236}">
                <a16:creationId xmlns:a16="http://schemas.microsoft.com/office/drawing/2014/main" id="{DEBED9D9-BA72-0B4D-B8F5-4E0ABC3B8B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D593AF9-0F82-D148-8BFF-57EBEF697FE4}"/>
              </a:ext>
            </a:extLst>
          </p:cNvPr>
          <p:cNvSpPr>
            <a:spLocks noGrp="1"/>
          </p:cNvSpPr>
          <p:nvPr>
            <p:ph type="sldNum" sz="quarter" idx="12"/>
          </p:nvPr>
        </p:nvSpPr>
        <p:spPr/>
        <p:txBody>
          <a:bodyPr/>
          <a:lstStyle/>
          <a:p>
            <a:fld id="{9F1F6867-DA35-1149-82B9-547BE228081C}" type="slidenum">
              <a:rPr lang="en-US" smtClean="0"/>
              <a:t>‹#›</a:t>
            </a:fld>
            <a:endParaRPr lang="en-US"/>
          </a:p>
        </p:txBody>
      </p:sp>
    </p:spTree>
    <p:extLst>
      <p:ext uri="{BB962C8B-B14F-4D97-AF65-F5344CB8AC3E}">
        <p14:creationId xmlns:p14="http://schemas.microsoft.com/office/powerpoint/2010/main" val="3221258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B87E1-A7B2-224B-BF9F-34364C02D9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17B996F-4607-8D47-A9FD-B653D46C13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C9093A5-10B6-824C-BC09-AEB05A6EB2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4996AF0-0827-B645-891F-73E5FAEAEA5F}"/>
              </a:ext>
            </a:extLst>
          </p:cNvPr>
          <p:cNvSpPr>
            <a:spLocks noGrp="1"/>
          </p:cNvSpPr>
          <p:nvPr>
            <p:ph type="dt" sz="half" idx="10"/>
          </p:nvPr>
        </p:nvSpPr>
        <p:spPr/>
        <p:txBody>
          <a:bodyPr/>
          <a:lstStyle/>
          <a:p>
            <a:fld id="{97D6718A-3F4F-E24A-9D7C-8DA1FE925A72}" type="datetimeFigureOut">
              <a:rPr lang="en-US" smtClean="0"/>
              <a:t>10/31/19</a:t>
            </a:fld>
            <a:endParaRPr lang="en-US"/>
          </a:p>
        </p:txBody>
      </p:sp>
      <p:sp>
        <p:nvSpPr>
          <p:cNvPr id="6" name="Footer Placeholder 5">
            <a:extLst>
              <a:ext uri="{FF2B5EF4-FFF2-40B4-BE49-F238E27FC236}">
                <a16:creationId xmlns:a16="http://schemas.microsoft.com/office/drawing/2014/main" id="{FD4C715B-B156-0241-A0C0-17DFC72C38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8A5317-0795-404B-BB97-97C42E9D5DA3}"/>
              </a:ext>
            </a:extLst>
          </p:cNvPr>
          <p:cNvSpPr>
            <a:spLocks noGrp="1"/>
          </p:cNvSpPr>
          <p:nvPr>
            <p:ph type="sldNum" sz="quarter" idx="12"/>
          </p:nvPr>
        </p:nvSpPr>
        <p:spPr/>
        <p:txBody>
          <a:bodyPr/>
          <a:lstStyle/>
          <a:p>
            <a:fld id="{9F1F6867-DA35-1149-82B9-547BE228081C}" type="slidenum">
              <a:rPr lang="en-US" smtClean="0"/>
              <a:t>‹#›</a:t>
            </a:fld>
            <a:endParaRPr lang="en-US"/>
          </a:p>
        </p:txBody>
      </p:sp>
    </p:spTree>
    <p:extLst>
      <p:ext uri="{BB962C8B-B14F-4D97-AF65-F5344CB8AC3E}">
        <p14:creationId xmlns:p14="http://schemas.microsoft.com/office/powerpoint/2010/main" val="491846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0F835-6F97-8542-8D0A-B19F2D6D02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62C9C4F-721B-404A-8FD8-047F813DC6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F3EEA8-C9A9-474E-A397-9564B34E63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C7B9E05-7A0B-F84F-9D34-DA3920A804AE}"/>
              </a:ext>
            </a:extLst>
          </p:cNvPr>
          <p:cNvSpPr>
            <a:spLocks noGrp="1"/>
          </p:cNvSpPr>
          <p:nvPr>
            <p:ph type="dt" sz="half" idx="10"/>
          </p:nvPr>
        </p:nvSpPr>
        <p:spPr/>
        <p:txBody>
          <a:bodyPr/>
          <a:lstStyle/>
          <a:p>
            <a:fld id="{97D6718A-3F4F-E24A-9D7C-8DA1FE925A72}" type="datetimeFigureOut">
              <a:rPr lang="en-US" smtClean="0"/>
              <a:t>10/31/19</a:t>
            </a:fld>
            <a:endParaRPr lang="en-US"/>
          </a:p>
        </p:txBody>
      </p:sp>
      <p:sp>
        <p:nvSpPr>
          <p:cNvPr id="6" name="Footer Placeholder 5">
            <a:extLst>
              <a:ext uri="{FF2B5EF4-FFF2-40B4-BE49-F238E27FC236}">
                <a16:creationId xmlns:a16="http://schemas.microsoft.com/office/drawing/2014/main" id="{E7754F09-9554-0440-846F-7F0AD2AF42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384DB3-8FD9-3249-8105-8F922FA79E6F}"/>
              </a:ext>
            </a:extLst>
          </p:cNvPr>
          <p:cNvSpPr>
            <a:spLocks noGrp="1"/>
          </p:cNvSpPr>
          <p:nvPr>
            <p:ph type="sldNum" sz="quarter" idx="12"/>
          </p:nvPr>
        </p:nvSpPr>
        <p:spPr/>
        <p:txBody>
          <a:bodyPr/>
          <a:lstStyle/>
          <a:p>
            <a:fld id="{9F1F6867-DA35-1149-82B9-547BE228081C}" type="slidenum">
              <a:rPr lang="en-US" smtClean="0"/>
              <a:t>‹#›</a:t>
            </a:fld>
            <a:endParaRPr lang="en-US"/>
          </a:p>
        </p:txBody>
      </p:sp>
    </p:spTree>
    <p:extLst>
      <p:ext uri="{BB962C8B-B14F-4D97-AF65-F5344CB8AC3E}">
        <p14:creationId xmlns:p14="http://schemas.microsoft.com/office/powerpoint/2010/main" val="2443352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DFF6A8-FE06-9E49-B3C5-51B4BB416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1D615C-981C-8F46-843A-BB6983300D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16C62A-3FE5-D04B-BCB4-A898CF218A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D6718A-3F4F-E24A-9D7C-8DA1FE925A72}" type="datetimeFigureOut">
              <a:rPr lang="en-US" smtClean="0"/>
              <a:t>10/31/19</a:t>
            </a:fld>
            <a:endParaRPr lang="en-US"/>
          </a:p>
        </p:txBody>
      </p:sp>
      <p:sp>
        <p:nvSpPr>
          <p:cNvPr id="5" name="Footer Placeholder 4">
            <a:extLst>
              <a:ext uri="{FF2B5EF4-FFF2-40B4-BE49-F238E27FC236}">
                <a16:creationId xmlns:a16="http://schemas.microsoft.com/office/drawing/2014/main" id="{4459BB44-F645-EE46-9C4A-A1C8A6AFD0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04C0A63-8F99-814C-B5CC-87B36C4E4A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1F6867-DA35-1149-82B9-547BE228081C}" type="slidenum">
              <a:rPr lang="en-US" smtClean="0"/>
              <a:t>‹#›</a:t>
            </a:fld>
            <a:endParaRPr lang="en-US"/>
          </a:p>
        </p:txBody>
      </p:sp>
    </p:spTree>
    <p:extLst>
      <p:ext uri="{BB962C8B-B14F-4D97-AF65-F5344CB8AC3E}">
        <p14:creationId xmlns:p14="http://schemas.microsoft.com/office/powerpoint/2010/main" val="30131061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tiff"/><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3.tiff"/></Relationships>
</file>

<file path=ppt/slides/_rels/slide13.xml.rels><?xml version="1.0" encoding="UTF-8" standalone="yes"?>
<Relationships xmlns="http://schemas.openxmlformats.org/package/2006/relationships"><Relationship Id="rId3" Type="http://schemas.openxmlformats.org/officeDocument/2006/relationships/image" Target="https://quantdare.com/wp-content/uploads/2018/07/tree.png" TargetMode="External"/><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1.tiff"/></Relationships>
</file>

<file path=ppt/slides/_rels/slide1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6.tiff"/><Relationship Id="rId4" Type="http://schemas.openxmlformats.org/officeDocument/2006/relationships/image" Target="../media/image25.tiff"/></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tiff"/></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1.tiff"/></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tiff"/><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8A11F54-76F6-3D47-99CB-941C964B84B7}"/>
              </a:ext>
            </a:extLst>
          </p:cNvPr>
          <p:cNvSpPr/>
          <p:nvPr/>
        </p:nvSpPr>
        <p:spPr>
          <a:xfrm>
            <a:off x="5171351" y="4300210"/>
            <a:ext cx="1646315" cy="1761316"/>
          </a:xfrm>
          <a:prstGeom prst="rect">
            <a:avLst/>
          </a:prstGeom>
          <a:solidFill>
            <a:srgbClr val="7195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320E691-C8CD-424E-947A-818794D48E36}"/>
              </a:ext>
            </a:extLst>
          </p:cNvPr>
          <p:cNvSpPr/>
          <p:nvPr/>
        </p:nvSpPr>
        <p:spPr>
          <a:xfrm>
            <a:off x="947056" y="4300210"/>
            <a:ext cx="1646315" cy="1761316"/>
          </a:xfrm>
          <a:prstGeom prst="rect">
            <a:avLst/>
          </a:prstGeom>
          <a:solidFill>
            <a:srgbClr val="7195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92FD07F-D339-CC47-8219-77639D8D74E7}"/>
              </a:ext>
            </a:extLst>
          </p:cNvPr>
          <p:cNvSpPr/>
          <p:nvPr/>
        </p:nvSpPr>
        <p:spPr>
          <a:xfrm>
            <a:off x="0" y="0"/>
            <a:ext cx="12192000" cy="1404257"/>
          </a:xfrm>
          <a:prstGeom prst="rect">
            <a:avLst/>
          </a:prstGeom>
          <a:solidFill>
            <a:srgbClr val="7195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F861A2DF-D51D-CE4C-AC62-4979761E8C75}"/>
              </a:ext>
            </a:extLst>
          </p:cNvPr>
          <p:cNvPicPr>
            <a:picLocks noChangeAspect="1"/>
          </p:cNvPicPr>
          <p:nvPr/>
        </p:nvPicPr>
        <p:blipFill>
          <a:blip r:embed="rId2"/>
          <a:stretch>
            <a:fillRect/>
          </a:stretch>
        </p:blipFill>
        <p:spPr>
          <a:xfrm>
            <a:off x="316494" y="352336"/>
            <a:ext cx="3388179" cy="699583"/>
          </a:xfrm>
          <a:prstGeom prst="rect">
            <a:avLst/>
          </a:prstGeom>
        </p:spPr>
      </p:pic>
      <p:sp>
        <p:nvSpPr>
          <p:cNvPr id="7" name="TextBox 6">
            <a:extLst>
              <a:ext uri="{FF2B5EF4-FFF2-40B4-BE49-F238E27FC236}">
                <a16:creationId xmlns:a16="http://schemas.microsoft.com/office/drawing/2014/main" id="{D61186D8-45A0-B247-B752-EF37DE4EC1A6}"/>
              </a:ext>
            </a:extLst>
          </p:cNvPr>
          <p:cNvSpPr txBox="1"/>
          <p:nvPr/>
        </p:nvSpPr>
        <p:spPr>
          <a:xfrm>
            <a:off x="604625" y="2304400"/>
            <a:ext cx="11100090" cy="584775"/>
          </a:xfrm>
          <a:prstGeom prst="rect">
            <a:avLst/>
          </a:prstGeom>
          <a:noFill/>
        </p:spPr>
        <p:txBody>
          <a:bodyPr wrap="none" rtlCol="0">
            <a:spAutoFit/>
          </a:bodyPr>
          <a:lstStyle/>
          <a:p>
            <a:r>
              <a:rPr lang="en-US" sz="3200" dirty="0"/>
              <a:t>Hierarchical Risk Parity Method for </a:t>
            </a:r>
            <a:r>
              <a:rPr lang="en-US" sz="3200" b="1" dirty="0"/>
              <a:t>Robust Portfolio Construction</a:t>
            </a:r>
          </a:p>
        </p:txBody>
      </p:sp>
      <p:pic>
        <p:nvPicPr>
          <p:cNvPr id="8" name="Picture 7">
            <a:extLst>
              <a:ext uri="{FF2B5EF4-FFF2-40B4-BE49-F238E27FC236}">
                <a16:creationId xmlns:a16="http://schemas.microsoft.com/office/drawing/2014/main" id="{2691FE99-F482-0F4A-B36B-964DD0B9C4CF}"/>
              </a:ext>
            </a:extLst>
          </p:cNvPr>
          <p:cNvPicPr>
            <a:picLocks noChangeAspect="1"/>
          </p:cNvPicPr>
          <p:nvPr/>
        </p:nvPicPr>
        <p:blipFill rotWithShape="1">
          <a:blip r:embed="rId3"/>
          <a:srcRect l="5086" t="2172" r="4400"/>
          <a:stretch/>
        </p:blipFill>
        <p:spPr>
          <a:xfrm>
            <a:off x="1303415" y="4109443"/>
            <a:ext cx="1414335" cy="1528625"/>
          </a:xfrm>
          <a:prstGeom prst="rect">
            <a:avLst/>
          </a:prstGeom>
        </p:spPr>
      </p:pic>
      <p:pic>
        <p:nvPicPr>
          <p:cNvPr id="9" name="Picture 8">
            <a:extLst>
              <a:ext uri="{FF2B5EF4-FFF2-40B4-BE49-F238E27FC236}">
                <a16:creationId xmlns:a16="http://schemas.microsoft.com/office/drawing/2014/main" id="{EBAEFDF0-1CB9-B149-872A-1194DE069302}"/>
              </a:ext>
            </a:extLst>
          </p:cNvPr>
          <p:cNvPicPr>
            <a:picLocks noChangeAspect="1"/>
          </p:cNvPicPr>
          <p:nvPr/>
        </p:nvPicPr>
        <p:blipFill rotWithShape="1">
          <a:blip r:embed="rId4"/>
          <a:srcRect t="8406" r="12857" b="27143"/>
          <a:stretch/>
        </p:blipFill>
        <p:spPr>
          <a:xfrm>
            <a:off x="5503364" y="4109443"/>
            <a:ext cx="1475016" cy="1636383"/>
          </a:xfrm>
          <a:prstGeom prst="rect">
            <a:avLst/>
          </a:prstGeom>
        </p:spPr>
      </p:pic>
      <p:sp>
        <p:nvSpPr>
          <p:cNvPr id="12" name="TextBox 11">
            <a:extLst>
              <a:ext uri="{FF2B5EF4-FFF2-40B4-BE49-F238E27FC236}">
                <a16:creationId xmlns:a16="http://schemas.microsoft.com/office/drawing/2014/main" id="{991ADDCE-FADB-D945-9A06-7ED37F075161}"/>
              </a:ext>
            </a:extLst>
          </p:cNvPr>
          <p:cNvSpPr txBox="1"/>
          <p:nvPr/>
        </p:nvSpPr>
        <p:spPr>
          <a:xfrm>
            <a:off x="1303415" y="6201757"/>
            <a:ext cx="1032014" cy="369332"/>
          </a:xfrm>
          <a:prstGeom prst="rect">
            <a:avLst/>
          </a:prstGeom>
          <a:noFill/>
        </p:spPr>
        <p:txBody>
          <a:bodyPr wrap="none" rtlCol="0">
            <a:spAutoFit/>
          </a:bodyPr>
          <a:lstStyle/>
          <a:p>
            <a:r>
              <a:rPr lang="en-US" dirty="0"/>
              <a:t>David Hu</a:t>
            </a:r>
          </a:p>
        </p:txBody>
      </p:sp>
      <p:sp>
        <p:nvSpPr>
          <p:cNvPr id="13" name="TextBox 12">
            <a:extLst>
              <a:ext uri="{FF2B5EF4-FFF2-40B4-BE49-F238E27FC236}">
                <a16:creationId xmlns:a16="http://schemas.microsoft.com/office/drawing/2014/main" id="{CA544A19-3271-684B-929F-57F599FC7830}"/>
              </a:ext>
            </a:extLst>
          </p:cNvPr>
          <p:cNvSpPr txBox="1"/>
          <p:nvPr/>
        </p:nvSpPr>
        <p:spPr>
          <a:xfrm>
            <a:off x="5598464" y="6201757"/>
            <a:ext cx="1149354" cy="369332"/>
          </a:xfrm>
          <a:prstGeom prst="rect">
            <a:avLst/>
          </a:prstGeom>
          <a:noFill/>
        </p:spPr>
        <p:txBody>
          <a:bodyPr wrap="none" rtlCol="0">
            <a:spAutoFit/>
          </a:bodyPr>
          <a:lstStyle/>
          <a:p>
            <a:r>
              <a:rPr lang="en-US" dirty="0"/>
              <a:t>Jasper Wu</a:t>
            </a:r>
          </a:p>
        </p:txBody>
      </p:sp>
      <p:sp>
        <p:nvSpPr>
          <p:cNvPr id="14" name="TextBox 13">
            <a:extLst>
              <a:ext uri="{FF2B5EF4-FFF2-40B4-BE49-F238E27FC236}">
                <a16:creationId xmlns:a16="http://schemas.microsoft.com/office/drawing/2014/main" id="{A8203A43-106F-4546-B9EA-B4D401569150}"/>
              </a:ext>
            </a:extLst>
          </p:cNvPr>
          <p:cNvSpPr txBox="1"/>
          <p:nvPr/>
        </p:nvSpPr>
        <p:spPr>
          <a:xfrm>
            <a:off x="1763486" y="1992086"/>
            <a:ext cx="572914" cy="369332"/>
          </a:xfrm>
          <a:prstGeom prst="rect">
            <a:avLst/>
          </a:prstGeom>
          <a:solidFill>
            <a:schemeClr val="bg1"/>
          </a:solidFill>
        </p:spPr>
        <p:txBody>
          <a:bodyPr wrap="none" rtlCol="0">
            <a:spAutoFit/>
          </a:bodyPr>
          <a:lstStyle/>
          <a:p>
            <a:r>
              <a:rPr lang="en-US" dirty="0"/>
              <a:t>Tool</a:t>
            </a:r>
          </a:p>
        </p:txBody>
      </p:sp>
      <p:sp>
        <p:nvSpPr>
          <p:cNvPr id="15" name="TextBox 14">
            <a:extLst>
              <a:ext uri="{FF2B5EF4-FFF2-40B4-BE49-F238E27FC236}">
                <a16:creationId xmlns:a16="http://schemas.microsoft.com/office/drawing/2014/main" id="{16C64EA8-5171-0E4B-83FB-09B3FAE6F2F9}"/>
              </a:ext>
            </a:extLst>
          </p:cNvPr>
          <p:cNvSpPr txBox="1"/>
          <p:nvPr/>
        </p:nvSpPr>
        <p:spPr>
          <a:xfrm>
            <a:off x="8235043" y="1992086"/>
            <a:ext cx="976036" cy="369332"/>
          </a:xfrm>
          <a:prstGeom prst="rect">
            <a:avLst/>
          </a:prstGeom>
          <a:solidFill>
            <a:schemeClr val="bg1"/>
          </a:solidFill>
        </p:spPr>
        <p:txBody>
          <a:bodyPr wrap="none" rtlCol="0">
            <a:spAutoFit/>
          </a:bodyPr>
          <a:lstStyle/>
          <a:p>
            <a:r>
              <a:rPr lang="en-US" dirty="0"/>
              <a:t>Problem</a:t>
            </a:r>
          </a:p>
        </p:txBody>
      </p:sp>
      <p:grpSp>
        <p:nvGrpSpPr>
          <p:cNvPr id="2" name="Group 1">
            <a:extLst>
              <a:ext uri="{FF2B5EF4-FFF2-40B4-BE49-F238E27FC236}">
                <a16:creationId xmlns:a16="http://schemas.microsoft.com/office/drawing/2014/main" id="{2E91893B-9644-5147-8369-F6C50AE14F52}"/>
              </a:ext>
            </a:extLst>
          </p:cNvPr>
          <p:cNvGrpSpPr/>
          <p:nvPr/>
        </p:nvGrpSpPr>
        <p:grpSpPr>
          <a:xfrm>
            <a:off x="9294272" y="4109442"/>
            <a:ext cx="1968396" cy="2461647"/>
            <a:chOff x="9106704" y="4109442"/>
            <a:chExt cx="1968396" cy="2461647"/>
          </a:xfrm>
        </p:grpSpPr>
        <p:sp>
          <p:nvSpPr>
            <p:cNvPr id="17" name="Rectangle 16">
              <a:extLst>
                <a:ext uri="{FF2B5EF4-FFF2-40B4-BE49-F238E27FC236}">
                  <a16:creationId xmlns:a16="http://schemas.microsoft.com/office/drawing/2014/main" id="{37EA123F-C47E-CA49-96C4-A7A284217750}"/>
                </a:ext>
              </a:extLst>
            </p:cNvPr>
            <p:cNvSpPr/>
            <p:nvPr/>
          </p:nvSpPr>
          <p:spPr>
            <a:xfrm>
              <a:off x="9106704" y="4353907"/>
              <a:ext cx="1646315" cy="1761316"/>
            </a:xfrm>
            <a:prstGeom prst="rect">
              <a:avLst/>
            </a:prstGeom>
            <a:solidFill>
              <a:srgbClr val="7195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D2E60294-0CBA-0F4A-8AE2-6D291A4955D5}"/>
                </a:ext>
              </a:extLst>
            </p:cNvPr>
            <p:cNvPicPr>
              <a:picLocks noChangeAspect="1"/>
            </p:cNvPicPr>
            <p:nvPr/>
          </p:nvPicPr>
          <p:blipFill>
            <a:blip r:embed="rId5"/>
            <a:stretch>
              <a:fillRect/>
            </a:stretch>
          </p:blipFill>
          <p:spPr>
            <a:xfrm>
              <a:off x="9438717" y="4109442"/>
              <a:ext cx="1636383" cy="1636383"/>
            </a:xfrm>
            <a:prstGeom prst="rect">
              <a:avLst/>
            </a:prstGeom>
          </p:spPr>
        </p:pic>
        <p:sp>
          <p:nvSpPr>
            <p:cNvPr id="18" name="TextBox 17">
              <a:extLst>
                <a:ext uri="{FF2B5EF4-FFF2-40B4-BE49-F238E27FC236}">
                  <a16:creationId xmlns:a16="http://schemas.microsoft.com/office/drawing/2014/main" id="{AD5BC27A-9BA8-B045-AF9B-DFA1C0DF7B9E}"/>
                </a:ext>
              </a:extLst>
            </p:cNvPr>
            <p:cNvSpPr txBox="1"/>
            <p:nvPr/>
          </p:nvSpPr>
          <p:spPr>
            <a:xfrm>
              <a:off x="9608688" y="6201757"/>
              <a:ext cx="759952" cy="369332"/>
            </a:xfrm>
            <a:prstGeom prst="rect">
              <a:avLst/>
            </a:prstGeom>
            <a:noFill/>
          </p:spPr>
          <p:txBody>
            <a:bodyPr wrap="none" rtlCol="0">
              <a:spAutoFit/>
            </a:bodyPr>
            <a:lstStyle/>
            <a:p>
              <a:r>
                <a:rPr lang="en-US" dirty="0"/>
                <a:t>J Feng</a:t>
              </a:r>
            </a:p>
          </p:txBody>
        </p:sp>
      </p:grpSp>
    </p:spTree>
    <p:extLst>
      <p:ext uri="{BB962C8B-B14F-4D97-AF65-F5344CB8AC3E}">
        <p14:creationId xmlns:p14="http://schemas.microsoft.com/office/powerpoint/2010/main" val="667049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92FD07F-D339-CC47-8219-77639D8D74E7}"/>
              </a:ext>
            </a:extLst>
          </p:cNvPr>
          <p:cNvSpPr/>
          <p:nvPr/>
        </p:nvSpPr>
        <p:spPr>
          <a:xfrm>
            <a:off x="0" y="0"/>
            <a:ext cx="12192000" cy="1404257"/>
          </a:xfrm>
          <a:prstGeom prst="rect">
            <a:avLst/>
          </a:prstGeom>
          <a:solidFill>
            <a:srgbClr val="7195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F861A2DF-D51D-CE4C-AC62-4979761E8C75}"/>
              </a:ext>
            </a:extLst>
          </p:cNvPr>
          <p:cNvPicPr>
            <a:picLocks noChangeAspect="1"/>
          </p:cNvPicPr>
          <p:nvPr/>
        </p:nvPicPr>
        <p:blipFill>
          <a:blip r:embed="rId2"/>
          <a:stretch>
            <a:fillRect/>
          </a:stretch>
        </p:blipFill>
        <p:spPr>
          <a:xfrm>
            <a:off x="316494" y="352336"/>
            <a:ext cx="3388179" cy="699583"/>
          </a:xfrm>
          <a:prstGeom prst="rect">
            <a:avLst/>
          </a:prstGeom>
        </p:spPr>
      </p:pic>
      <p:sp>
        <p:nvSpPr>
          <p:cNvPr id="4" name="Rectangle 3">
            <a:extLst>
              <a:ext uri="{FF2B5EF4-FFF2-40B4-BE49-F238E27FC236}">
                <a16:creationId xmlns:a16="http://schemas.microsoft.com/office/drawing/2014/main" id="{3146406E-0D60-1F47-8359-B0B13F421217}"/>
              </a:ext>
            </a:extLst>
          </p:cNvPr>
          <p:cNvSpPr/>
          <p:nvPr/>
        </p:nvSpPr>
        <p:spPr>
          <a:xfrm>
            <a:off x="1300743" y="2034179"/>
            <a:ext cx="8672384" cy="1754326"/>
          </a:xfrm>
          <a:prstGeom prst="rect">
            <a:avLst/>
          </a:prstGeom>
        </p:spPr>
        <p:txBody>
          <a:bodyPr wrap="square">
            <a:spAutoFit/>
          </a:bodyPr>
          <a:lstStyle/>
          <a:p>
            <a:r>
              <a:rPr lang="en-US" dirty="0"/>
              <a:t>Example,</a:t>
            </a:r>
          </a:p>
          <a:p>
            <a:endParaRPr lang="en-US" dirty="0"/>
          </a:p>
          <a:p>
            <a:r>
              <a:rPr lang="en-US" dirty="0"/>
              <a:t>In deciding the allocation to a large publicly-traded U.S. financial stock like J.P. Morgan, we will consider adding or reducing the allocation to another large publicly-traded U.S. bank like Goldman Sachs, rather than a small community bank in Switzerland, or a real estate holding in the Caribbean.</a:t>
            </a:r>
          </a:p>
        </p:txBody>
      </p:sp>
    </p:spTree>
    <p:extLst>
      <p:ext uri="{BB962C8B-B14F-4D97-AF65-F5344CB8AC3E}">
        <p14:creationId xmlns:p14="http://schemas.microsoft.com/office/powerpoint/2010/main" val="2154859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92FD07F-D339-CC47-8219-77639D8D74E7}"/>
              </a:ext>
            </a:extLst>
          </p:cNvPr>
          <p:cNvSpPr/>
          <p:nvPr/>
        </p:nvSpPr>
        <p:spPr>
          <a:xfrm>
            <a:off x="0" y="0"/>
            <a:ext cx="12192000" cy="1404257"/>
          </a:xfrm>
          <a:prstGeom prst="rect">
            <a:avLst/>
          </a:prstGeom>
          <a:solidFill>
            <a:srgbClr val="7195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F861A2DF-D51D-CE4C-AC62-4979761E8C75}"/>
              </a:ext>
            </a:extLst>
          </p:cNvPr>
          <p:cNvPicPr>
            <a:picLocks noChangeAspect="1"/>
          </p:cNvPicPr>
          <p:nvPr/>
        </p:nvPicPr>
        <p:blipFill>
          <a:blip r:embed="rId2"/>
          <a:stretch>
            <a:fillRect/>
          </a:stretch>
        </p:blipFill>
        <p:spPr>
          <a:xfrm>
            <a:off x="316494" y="352336"/>
            <a:ext cx="3388179" cy="699583"/>
          </a:xfrm>
          <a:prstGeom prst="rect">
            <a:avLst/>
          </a:prstGeom>
        </p:spPr>
      </p:pic>
      <p:sp>
        <p:nvSpPr>
          <p:cNvPr id="8" name="TextBox 7">
            <a:extLst>
              <a:ext uri="{FF2B5EF4-FFF2-40B4-BE49-F238E27FC236}">
                <a16:creationId xmlns:a16="http://schemas.microsoft.com/office/drawing/2014/main" id="{D1157B04-6F90-1446-A5C6-D993F9227C07}"/>
              </a:ext>
            </a:extLst>
          </p:cNvPr>
          <p:cNvSpPr txBox="1"/>
          <p:nvPr/>
        </p:nvSpPr>
        <p:spPr>
          <a:xfrm>
            <a:off x="734786" y="1756593"/>
            <a:ext cx="5020029" cy="446276"/>
          </a:xfrm>
          <a:prstGeom prst="rect">
            <a:avLst/>
          </a:prstGeom>
          <a:noFill/>
        </p:spPr>
        <p:txBody>
          <a:bodyPr wrap="none" rtlCol="0">
            <a:spAutoFit/>
          </a:bodyPr>
          <a:lstStyle/>
          <a:p>
            <a:r>
              <a:rPr lang="en-US" sz="2300" dirty="0"/>
              <a:t>Tree-Clustering Method Implementation</a:t>
            </a:r>
          </a:p>
        </p:txBody>
      </p:sp>
      <p:pic>
        <p:nvPicPr>
          <p:cNvPr id="4" name="Picture 3">
            <a:extLst>
              <a:ext uri="{FF2B5EF4-FFF2-40B4-BE49-F238E27FC236}">
                <a16:creationId xmlns:a16="http://schemas.microsoft.com/office/drawing/2014/main" id="{7C7607D0-120E-6341-A3A3-5F5FDAEAF613}"/>
              </a:ext>
            </a:extLst>
          </p:cNvPr>
          <p:cNvPicPr>
            <a:picLocks noChangeAspect="1"/>
          </p:cNvPicPr>
          <p:nvPr/>
        </p:nvPicPr>
        <p:blipFill>
          <a:blip r:embed="rId3"/>
          <a:stretch>
            <a:fillRect/>
          </a:stretch>
        </p:blipFill>
        <p:spPr>
          <a:xfrm>
            <a:off x="734786" y="3662135"/>
            <a:ext cx="6438900" cy="1917700"/>
          </a:xfrm>
          <a:prstGeom prst="rect">
            <a:avLst/>
          </a:prstGeom>
        </p:spPr>
      </p:pic>
      <p:sp>
        <p:nvSpPr>
          <p:cNvPr id="9" name="TextBox 8">
            <a:extLst>
              <a:ext uri="{FF2B5EF4-FFF2-40B4-BE49-F238E27FC236}">
                <a16:creationId xmlns:a16="http://schemas.microsoft.com/office/drawing/2014/main" id="{E8EA7D0E-F28F-0043-94AB-6C3F106D1CD4}"/>
              </a:ext>
            </a:extLst>
          </p:cNvPr>
          <p:cNvSpPr txBox="1"/>
          <p:nvPr/>
        </p:nvSpPr>
        <p:spPr>
          <a:xfrm>
            <a:off x="1348772" y="3315667"/>
            <a:ext cx="2355901" cy="369332"/>
          </a:xfrm>
          <a:prstGeom prst="rect">
            <a:avLst/>
          </a:prstGeom>
          <a:noFill/>
        </p:spPr>
        <p:txBody>
          <a:bodyPr wrap="none" rtlCol="0">
            <a:spAutoFit/>
          </a:bodyPr>
          <a:lstStyle/>
          <a:p>
            <a:r>
              <a:rPr lang="en-US" dirty="0" err="1"/>
              <a:t>NxN</a:t>
            </a:r>
            <a:r>
              <a:rPr lang="en-US" dirty="0"/>
              <a:t> Correlation Matrix</a:t>
            </a:r>
          </a:p>
        </p:txBody>
      </p:sp>
      <p:sp>
        <p:nvSpPr>
          <p:cNvPr id="10" name="TextBox 9">
            <a:extLst>
              <a:ext uri="{FF2B5EF4-FFF2-40B4-BE49-F238E27FC236}">
                <a16:creationId xmlns:a16="http://schemas.microsoft.com/office/drawing/2014/main" id="{31000AE0-0125-0C4D-910B-5F9F939A5DCC}"/>
              </a:ext>
            </a:extLst>
          </p:cNvPr>
          <p:cNvSpPr txBox="1"/>
          <p:nvPr/>
        </p:nvSpPr>
        <p:spPr>
          <a:xfrm>
            <a:off x="4685392" y="3353222"/>
            <a:ext cx="2105576" cy="369332"/>
          </a:xfrm>
          <a:prstGeom prst="rect">
            <a:avLst/>
          </a:prstGeom>
          <a:noFill/>
        </p:spPr>
        <p:txBody>
          <a:bodyPr wrap="none" rtlCol="0">
            <a:spAutoFit/>
          </a:bodyPr>
          <a:lstStyle/>
          <a:p>
            <a:r>
              <a:rPr lang="en-US" dirty="0" err="1"/>
              <a:t>NxN</a:t>
            </a:r>
            <a:r>
              <a:rPr lang="en-US" dirty="0"/>
              <a:t> Distance Matrix</a:t>
            </a:r>
          </a:p>
        </p:txBody>
      </p:sp>
      <p:pic>
        <p:nvPicPr>
          <p:cNvPr id="12" name="Picture 11">
            <a:extLst>
              <a:ext uri="{FF2B5EF4-FFF2-40B4-BE49-F238E27FC236}">
                <a16:creationId xmlns:a16="http://schemas.microsoft.com/office/drawing/2014/main" id="{7C8E85FD-3A47-044A-8FFF-25E1A23184B2}"/>
              </a:ext>
            </a:extLst>
          </p:cNvPr>
          <p:cNvPicPr>
            <a:picLocks noChangeAspect="1"/>
          </p:cNvPicPr>
          <p:nvPr/>
        </p:nvPicPr>
        <p:blipFill>
          <a:blip r:embed="rId4"/>
          <a:stretch>
            <a:fillRect/>
          </a:stretch>
        </p:blipFill>
        <p:spPr>
          <a:xfrm>
            <a:off x="937986" y="2621188"/>
            <a:ext cx="6235700" cy="558800"/>
          </a:xfrm>
          <a:prstGeom prst="rect">
            <a:avLst/>
          </a:prstGeom>
        </p:spPr>
      </p:pic>
      <p:pic>
        <p:nvPicPr>
          <p:cNvPr id="14" name="Picture 13">
            <a:extLst>
              <a:ext uri="{FF2B5EF4-FFF2-40B4-BE49-F238E27FC236}">
                <a16:creationId xmlns:a16="http://schemas.microsoft.com/office/drawing/2014/main" id="{491C9A0D-AF9E-654E-A39B-C87BB379BD76}"/>
              </a:ext>
            </a:extLst>
          </p:cNvPr>
          <p:cNvPicPr>
            <a:picLocks noChangeAspect="1"/>
          </p:cNvPicPr>
          <p:nvPr/>
        </p:nvPicPr>
        <p:blipFill>
          <a:blip r:embed="rId5"/>
          <a:stretch>
            <a:fillRect/>
          </a:stretch>
        </p:blipFill>
        <p:spPr>
          <a:xfrm>
            <a:off x="7146472" y="3808185"/>
            <a:ext cx="4279900" cy="1625600"/>
          </a:xfrm>
          <a:prstGeom prst="rect">
            <a:avLst/>
          </a:prstGeom>
        </p:spPr>
      </p:pic>
      <p:sp>
        <p:nvSpPr>
          <p:cNvPr id="15" name="TextBox 14">
            <a:extLst>
              <a:ext uri="{FF2B5EF4-FFF2-40B4-BE49-F238E27FC236}">
                <a16:creationId xmlns:a16="http://schemas.microsoft.com/office/drawing/2014/main" id="{D2A4380B-2F99-EE4A-956D-743C958137AE}"/>
              </a:ext>
            </a:extLst>
          </p:cNvPr>
          <p:cNvSpPr txBox="1"/>
          <p:nvPr/>
        </p:nvSpPr>
        <p:spPr>
          <a:xfrm>
            <a:off x="8440708" y="3315667"/>
            <a:ext cx="3351302" cy="646331"/>
          </a:xfrm>
          <a:prstGeom prst="rect">
            <a:avLst/>
          </a:prstGeom>
          <a:noFill/>
        </p:spPr>
        <p:txBody>
          <a:bodyPr wrap="none" rtlCol="0">
            <a:spAutoFit/>
          </a:bodyPr>
          <a:lstStyle/>
          <a:p>
            <a:r>
              <a:rPr lang="en-US" dirty="0"/>
              <a:t>Euclidean Distance of Correlation </a:t>
            </a:r>
          </a:p>
          <a:p>
            <a:r>
              <a:rPr lang="en-US" dirty="0"/>
              <a:t>Distance</a:t>
            </a:r>
          </a:p>
        </p:txBody>
      </p:sp>
      <p:pic>
        <p:nvPicPr>
          <p:cNvPr id="17" name="Picture 16">
            <a:extLst>
              <a:ext uri="{FF2B5EF4-FFF2-40B4-BE49-F238E27FC236}">
                <a16:creationId xmlns:a16="http://schemas.microsoft.com/office/drawing/2014/main" id="{75AFBF95-C444-0E46-B319-336F09A90FC6}"/>
              </a:ext>
            </a:extLst>
          </p:cNvPr>
          <p:cNvPicPr>
            <a:picLocks noChangeAspect="1"/>
          </p:cNvPicPr>
          <p:nvPr/>
        </p:nvPicPr>
        <p:blipFill>
          <a:blip r:embed="rId6"/>
          <a:stretch>
            <a:fillRect/>
          </a:stretch>
        </p:blipFill>
        <p:spPr>
          <a:xfrm>
            <a:off x="7317922" y="2616197"/>
            <a:ext cx="3937000" cy="546100"/>
          </a:xfrm>
          <a:prstGeom prst="rect">
            <a:avLst/>
          </a:prstGeom>
        </p:spPr>
      </p:pic>
    </p:spTree>
    <p:extLst>
      <p:ext uri="{BB962C8B-B14F-4D97-AF65-F5344CB8AC3E}">
        <p14:creationId xmlns:p14="http://schemas.microsoft.com/office/powerpoint/2010/main" val="1622509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92FD07F-D339-CC47-8219-77639D8D74E7}"/>
              </a:ext>
            </a:extLst>
          </p:cNvPr>
          <p:cNvSpPr/>
          <p:nvPr/>
        </p:nvSpPr>
        <p:spPr>
          <a:xfrm>
            <a:off x="0" y="0"/>
            <a:ext cx="12192000" cy="1404257"/>
          </a:xfrm>
          <a:prstGeom prst="rect">
            <a:avLst/>
          </a:prstGeom>
          <a:solidFill>
            <a:srgbClr val="7195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F861A2DF-D51D-CE4C-AC62-4979761E8C75}"/>
              </a:ext>
            </a:extLst>
          </p:cNvPr>
          <p:cNvPicPr>
            <a:picLocks noChangeAspect="1"/>
          </p:cNvPicPr>
          <p:nvPr/>
        </p:nvPicPr>
        <p:blipFill>
          <a:blip r:embed="rId2"/>
          <a:stretch>
            <a:fillRect/>
          </a:stretch>
        </p:blipFill>
        <p:spPr>
          <a:xfrm>
            <a:off x="316494" y="352336"/>
            <a:ext cx="3388179" cy="699583"/>
          </a:xfrm>
          <a:prstGeom prst="rect">
            <a:avLst/>
          </a:prstGeom>
        </p:spPr>
      </p:pic>
      <p:pic>
        <p:nvPicPr>
          <p:cNvPr id="2" name="Picture 1">
            <a:extLst>
              <a:ext uri="{FF2B5EF4-FFF2-40B4-BE49-F238E27FC236}">
                <a16:creationId xmlns:a16="http://schemas.microsoft.com/office/drawing/2014/main" id="{79E1C2E5-3960-9E4F-BB14-025C88B2FB67}"/>
              </a:ext>
            </a:extLst>
          </p:cNvPr>
          <p:cNvPicPr>
            <a:picLocks noChangeAspect="1"/>
          </p:cNvPicPr>
          <p:nvPr/>
        </p:nvPicPr>
        <p:blipFill>
          <a:blip r:embed="rId3"/>
          <a:stretch>
            <a:fillRect/>
          </a:stretch>
        </p:blipFill>
        <p:spPr>
          <a:xfrm>
            <a:off x="2019301" y="3249386"/>
            <a:ext cx="4814596" cy="2808514"/>
          </a:xfrm>
          <a:prstGeom prst="rect">
            <a:avLst/>
          </a:prstGeom>
        </p:spPr>
      </p:pic>
      <p:sp>
        <p:nvSpPr>
          <p:cNvPr id="3" name="TextBox 2">
            <a:extLst>
              <a:ext uri="{FF2B5EF4-FFF2-40B4-BE49-F238E27FC236}">
                <a16:creationId xmlns:a16="http://schemas.microsoft.com/office/drawing/2014/main" id="{955469F0-551F-5D41-AAA1-03A2EF7AED50}"/>
              </a:ext>
            </a:extLst>
          </p:cNvPr>
          <p:cNvSpPr txBox="1"/>
          <p:nvPr/>
        </p:nvSpPr>
        <p:spPr>
          <a:xfrm>
            <a:off x="522230" y="1567542"/>
            <a:ext cx="11147539" cy="646331"/>
          </a:xfrm>
          <a:prstGeom prst="rect">
            <a:avLst/>
          </a:prstGeom>
          <a:noFill/>
        </p:spPr>
        <p:txBody>
          <a:bodyPr wrap="none" rtlCol="0">
            <a:spAutoFit/>
          </a:bodyPr>
          <a:lstStyle/>
          <a:p>
            <a:r>
              <a:rPr lang="en-US" dirty="0"/>
              <a:t>Procedure: We check the metrics, and if two investments are closely related, we put them into a cluster. Then we can</a:t>
            </a:r>
          </a:p>
          <a:p>
            <a:r>
              <a:rPr lang="en-US" dirty="0"/>
              <a:t>	   repeat this process until all assets are clustered. There are many ways to form the tree structure.</a:t>
            </a:r>
          </a:p>
        </p:txBody>
      </p:sp>
      <p:sp>
        <p:nvSpPr>
          <p:cNvPr id="4" name="TextBox 3">
            <a:extLst>
              <a:ext uri="{FF2B5EF4-FFF2-40B4-BE49-F238E27FC236}">
                <a16:creationId xmlns:a16="http://schemas.microsoft.com/office/drawing/2014/main" id="{D7FDF193-F093-254F-8FBB-81BEA310C5B6}"/>
              </a:ext>
            </a:extLst>
          </p:cNvPr>
          <p:cNvSpPr txBox="1"/>
          <p:nvPr/>
        </p:nvSpPr>
        <p:spPr>
          <a:xfrm>
            <a:off x="309960" y="3886201"/>
            <a:ext cx="2019583" cy="1200329"/>
          </a:xfrm>
          <a:prstGeom prst="rect">
            <a:avLst/>
          </a:prstGeom>
          <a:noFill/>
        </p:spPr>
        <p:txBody>
          <a:bodyPr wrap="square" rtlCol="0">
            <a:spAutoFit/>
          </a:bodyPr>
          <a:lstStyle/>
          <a:p>
            <a:r>
              <a:rPr lang="en-US" dirty="0"/>
              <a:t>Y-axis measures</a:t>
            </a:r>
          </a:p>
          <a:p>
            <a:r>
              <a:rPr lang="en-US" dirty="0"/>
              <a:t>the distance between the two merging leaves.</a:t>
            </a:r>
          </a:p>
        </p:txBody>
      </p:sp>
      <p:sp>
        <p:nvSpPr>
          <p:cNvPr id="7" name="Rectangle 6">
            <a:extLst>
              <a:ext uri="{FF2B5EF4-FFF2-40B4-BE49-F238E27FC236}">
                <a16:creationId xmlns:a16="http://schemas.microsoft.com/office/drawing/2014/main" id="{81276A96-2E12-8E4F-AF6F-6CD755925935}"/>
              </a:ext>
            </a:extLst>
          </p:cNvPr>
          <p:cNvSpPr/>
          <p:nvPr/>
        </p:nvSpPr>
        <p:spPr>
          <a:xfrm>
            <a:off x="2473225" y="2603055"/>
            <a:ext cx="3622774" cy="646331"/>
          </a:xfrm>
          <a:prstGeom prst="rect">
            <a:avLst/>
          </a:prstGeom>
        </p:spPr>
        <p:txBody>
          <a:bodyPr wrap="square">
            <a:spAutoFit/>
          </a:bodyPr>
          <a:lstStyle/>
          <a:p>
            <a:r>
              <a:rPr lang="en-US" b="0" i="0" dirty="0">
                <a:solidFill>
                  <a:srgbClr val="333333"/>
                </a:solidFill>
                <a:effectLst/>
                <a:latin typeface="Open Sans"/>
              </a:rPr>
              <a:t>Perform single/min/nearest linkage on the condensed distance matrix </a:t>
            </a:r>
            <a:r>
              <a:rPr lang="en-US" dirty="0">
                <a:effectLst/>
              </a:rPr>
              <a:t>y</a:t>
            </a:r>
            <a:r>
              <a:rPr lang="en-US" b="0" i="0" dirty="0">
                <a:solidFill>
                  <a:srgbClr val="333333"/>
                </a:solidFill>
                <a:effectLst/>
                <a:latin typeface="Open Sans"/>
              </a:rPr>
              <a:t>.</a:t>
            </a:r>
            <a:endParaRPr lang="en-US" dirty="0"/>
          </a:p>
        </p:txBody>
      </p:sp>
      <p:pic>
        <p:nvPicPr>
          <p:cNvPr id="8" name="Picture 7">
            <a:extLst>
              <a:ext uri="{FF2B5EF4-FFF2-40B4-BE49-F238E27FC236}">
                <a16:creationId xmlns:a16="http://schemas.microsoft.com/office/drawing/2014/main" id="{4BBA887B-9B2F-8740-AD07-DD524B5CFD56}"/>
              </a:ext>
            </a:extLst>
          </p:cNvPr>
          <p:cNvPicPr>
            <a:picLocks noChangeAspect="1"/>
          </p:cNvPicPr>
          <p:nvPr/>
        </p:nvPicPr>
        <p:blipFill>
          <a:blip r:embed="rId4"/>
          <a:stretch>
            <a:fillRect/>
          </a:stretch>
        </p:blipFill>
        <p:spPr>
          <a:xfrm>
            <a:off x="6833898" y="3236974"/>
            <a:ext cx="4835872" cy="2820925"/>
          </a:xfrm>
          <a:prstGeom prst="rect">
            <a:avLst/>
          </a:prstGeom>
        </p:spPr>
      </p:pic>
      <p:sp>
        <p:nvSpPr>
          <p:cNvPr id="9" name="Rectangle 8">
            <a:extLst>
              <a:ext uri="{FF2B5EF4-FFF2-40B4-BE49-F238E27FC236}">
                <a16:creationId xmlns:a16="http://schemas.microsoft.com/office/drawing/2014/main" id="{EABC3513-228C-494C-8A4B-1522E8FAF798}"/>
              </a:ext>
            </a:extLst>
          </p:cNvPr>
          <p:cNvSpPr/>
          <p:nvPr/>
        </p:nvSpPr>
        <p:spPr>
          <a:xfrm>
            <a:off x="7015843" y="2603054"/>
            <a:ext cx="4239821" cy="646331"/>
          </a:xfrm>
          <a:prstGeom prst="rect">
            <a:avLst/>
          </a:prstGeom>
        </p:spPr>
        <p:txBody>
          <a:bodyPr wrap="square">
            <a:spAutoFit/>
          </a:bodyPr>
          <a:lstStyle/>
          <a:p>
            <a:r>
              <a:rPr lang="en-US" b="0" i="0" dirty="0">
                <a:solidFill>
                  <a:srgbClr val="333333"/>
                </a:solidFill>
                <a:effectLst/>
                <a:latin typeface="Open Sans"/>
              </a:rPr>
              <a:t>Perform complete/max/farthest point linkage on a condensed distance matrix.</a:t>
            </a:r>
            <a:endParaRPr lang="en-US" dirty="0"/>
          </a:p>
        </p:txBody>
      </p:sp>
    </p:spTree>
    <p:extLst>
      <p:ext uri="{BB962C8B-B14F-4D97-AF65-F5344CB8AC3E}">
        <p14:creationId xmlns:p14="http://schemas.microsoft.com/office/powerpoint/2010/main" val="1294280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8C16D8BF-2E8D-B14A-8996-6DAE0D0F740E}"/>
              </a:ext>
            </a:extLst>
          </p:cNvPr>
          <p:cNvSpPr>
            <a:spLocks noChangeArrowheads="1"/>
          </p:cNvSpPr>
          <p:nvPr/>
        </p:nvSpPr>
        <p:spPr bwMode="auto">
          <a:xfrm flipV="1">
            <a:off x="3135086" y="1489164"/>
            <a:ext cx="1057890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25" name="Picture 2" descr="https://quantdare.com/wp-content/uploads/2018/07/tree.png">
            <a:extLst>
              <a:ext uri="{FF2B5EF4-FFF2-40B4-BE49-F238E27FC236}">
                <a16:creationId xmlns:a16="http://schemas.microsoft.com/office/drawing/2014/main" id="{45B8029B-FAD4-6742-A7A3-24889C0F500D}"/>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rot="5400000">
            <a:off x="1143467" y="1416986"/>
            <a:ext cx="4965264" cy="493980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23A0ACB-33BE-D042-8180-DB795E98D81C}"/>
              </a:ext>
            </a:extLst>
          </p:cNvPr>
          <p:cNvSpPr/>
          <p:nvPr/>
        </p:nvSpPr>
        <p:spPr>
          <a:xfrm>
            <a:off x="0" y="0"/>
            <a:ext cx="12192000" cy="1404257"/>
          </a:xfrm>
          <a:prstGeom prst="rect">
            <a:avLst/>
          </a:prstGeom>
          <a:solidFill>
            <a:srgbClr val="7195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68926A96-BE55-DC40-9769-E74A26EB0998}"/>
              </a:ext>
            </a:extLst>
          </p:cNvPr>
          <p:cNvPicPr>
            <a:picLocks noChangeAspect="1"/>
          </p:cNvPicPr>
          <p:nvPr/>
        </p:nvPicPr>
        <p:blipFill>
          <a:blip r:embed="rId4"/>
          <a:stretch>
            <a:fillRect/>
          </a:stretch>
        </p:blipFill>
        <p:spPr>
          <a:xfrm>
            <a:off x="316494" y="352336"/>
            <a:ext cx="3388179" cy="699583"/>
          </a:xfrm>
          <a:prstGeom prst="rect">
            <a:avLst/>
          </a:prstGeom>
        </p:spPr>
      </p:pic>
    </p:spTree>
    <p:extLst>
      <p:ext uri="{BB962C8B-B14F-4D97-AF65-F5344CB8AC3E}">
        <p14:creationId xmlns:p14="http://schemas.microsoft.com/office/powerpoint/2010/main" val="447171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92FD07F-D339-CC47-8219-77639D8D74E7}"/>
              </a:ext>
            </a:extLst>
          </p:cNvPr>
          <p:cNvSpPr/>
          <p:nvPr/>
        </p:nvSpPr>
        <p:spPr>
          <a:xfrm>
            <a:off x="0" y="0"/>
            <a:ext cx="12192000" cy="1404257"/>
          </a:xfrm>
          <a:prstGeom prst="rect">
            <a:avLst/>
          </a:prstGeom>
          <a:solidFill>
            <a:srgbClr val="7195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F861A2DF-D51D-CE4C-AC62-4979761E8C75}"/>
              </a:ext>
            </a:extLst>
          </p:cNvPr>
          <p:cNvPicPr>
            <a:picLocks noChangeAspect="1"/>
          </p:cNvPicPr>
          <p:nvPr/>
        </p:nvPicPr>
        <p:blipFill>
          <a:blip r:embed="rId2"/>
          <a:stretch>
            <a:fillRect/>
          </a:stretch>
        </p:blipFill>
        <p:spPr>
          <a:xfrm>
            <a:off x="316494" y="352336"/>
            <a:ext cx="3388179" cy="699583"/>
          </a:xfrm>
          <a:prstGeom prst="rect">
            <a:avLst/>
          </a:prstGeom>
        </p:spPr>
      </p:pic>
      <p:sp>
        <p:nvSpPr>
          <p:cNvPr id="2" name="TextBox 1">
            <a:extLst>
              <a:ext uri="{FF2B5EF4-FFF2-40B4-BE49-F238E27FC236}">
                <a16:creationId xmlns:a16="http://schemas.microsoft.com/office/drawing/2014/main" id="{41199AD9-919C-F943-91DD-4515E09EA4BB}"/>
              </a:ext>
            </a:extLst>
          </p:cNvPr>
          <p:cNvSpPr txBox="1"/>
          <p:nvPr/>
        </p:nvSpPr>
        <p:spPr>
          <a:xfrm>
            <a:off x="702479" y="1723083"/>
            <a:ext cx="10667481" cy="1000274"/>
          </a:xfrm>
          <a:prstGeom prst="rect">
            <a:avLst/>
          </a:prstGeom>
          <a:noFill/>
        </p:spPr>
        <p:txBody>
          <a:bodyPr wrap="square" rtlCol="0">
            <a:spAutoFit/>
          </a:bodyPr>
          <a:lstStyle/>
          <a:p>
            <a:r>
              <a:rPr lang="en-US" sz="2300" b="1" dirty="0"/>
              <a:t>2. Quasi-Diagonalization</a:t>
            </a:r>
          </a:p>
          <a:p>
            <a:r>
              <a:rPr lang="en-US" dirty="0"/>
              <a:t>Similar investments are put close together and dissimilar investments are placed far apart. This stage reorganizes the structure of the covariance matrix without the change of basis.</a:t>
            </a:r>
          </a:p>
        </p:txBody>
      </p:sp>
      <p:pic>
        <p:nvPicPr>
          <p:cNvPr id="7" name="Picture 6">
            <a:extLst>
              <a:ext uri="{FF2B5EF4-FFF2-40B4-BE49-F238E27FC236}">
                <a16:creationId xmlns:a16="http://schemas.microsoft.com/office/drawing/2014/main" id="{A88F048B-5896-A84A-86BA-4B498B62154E}"/>
              </a:ext>
            </a:extLst>
          </p:cNvPr>
          <p:cNvPicPr>
            <a:picLocks noChangeAspect="1"/>
          </p:cNvPicPr>
          <p:nvPr/>
        </p:nvPicPr>
        <p:blipFill>
          <a:blip r:embed="rId3"/>
          <a:stretch>
            <a:fillRect/>
          </a:stretch>
        </p:blipFill>
        <p:spPr>
          <a:xfrm>
            <a:off x="513171" y="3437110"/>
            <a:ext cx="4475611" cy="2905632"/>
          </a:xfrm>
          <a:prstGeom prst="rect">
            <a:avLst/>
          </a:prstGeom>
        </p:spPr>
      </p:pic>
      <p:pic>
        <p:nvPicPr>
          <p:cNvPr id="8" name="Picture 7">
            <a:extLst>
              <a:ext uri="{FF2B5EF4-FFF2-40B4-BE49-F238E27FC236}">
                <a16:creationId xmlns:a16="http://schemas.microsoft.com/office/drawing/2014/main" id="{CB1D8F13-FA64-BB45-8FAB-4E75E76AD1FB}"/>
              </a:ext>
            </a:extLst>
          </p:cNvPr>
          <p:cNvPicPr>
            <a:picLocks noChangeAspect="1"/>
          </p:cNvPicPr>
          <p:nvPr/>
        </p:nvPicPr>
        <p:blipFill>
          <a:blip r:embed="rId4"/>
          <a:stretch>
            <a:fillRect/>
          </a:stretch>
        </p:blipFill>
        <p:spPr>
          <a:xfrm>
            <a:off x="6765470" y="2723357"/>
            <a:ext cx="4604490" cy="3842113"/>
          </a:xfrm>
          <a:prstGeom prst="rect">
            <a:avLst/>
          </a:prstGeom>
        </p:spPr>
      </p:pic>
      <p:sp>
        <p:nvSpPr>
          <p:cNvPr id="9" name="Right Arrow 8">
            <a:extLst>
              <a:ext uri="{FF2B5EF4-FFF2-40B4-BE49-F238E27FC236}">
                <a16:creationId xmlns:a16="http://schemas.microsoft.com/office/drawing/2014/main" id="{CD96CB52-95C9-B441-A08F-5C1BED15F659}"/>
              </a:ext>
            </a:extLst>
          </p:cNvPr>
          <p:cNvSpPr/>
          <p:nvPr/>
        </p:nvSpPr>
        <p:spPr>
          <a:xfrm>
            <a:off x="5429612" y="4471445"/>
            <a:ext cx="895027" cy="376594"/>
          </a:xfrm>
          <a:prstGeom prst="rightArrow">
            <a:avLst/>
          </a:prstGeom>
          <a:solidFill>
            <a:srgbClr val="7195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2669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92FD07F-D339-CC47-8219-77639D8D74E7}"/>
              </a:ext>
            </a:extLst>
          </p:cNvPr>
          <p:cNvSpPr/>
          <p:nvPr/>
        </p:nvSpPr>
        <p:spPr>
          <a:xfrm>
            <a:off x="0" y="0"/>
            <a:ext cx="12192000" cy="1404257"/>
          </a:xfrm>
          <a:prstGeom prst="rect">
            <a:avLst/>
          </a:prstGeom>
          <a:solidFill>
            <a:srgbClr val="7195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F861A2DF-D51D-CE4C-AC62-4979761E8C75}"/>
              </a:ext>
            </a:extLst>
          </p:cNvPr>
          <p:cNvPicPr>
            <a:picLocks noChangeAspect="1"/>
          </p:cNvPicPr>
          <p:nvPr/>
        </p:nvPicPr>
        <p:blipFill>
          <a:blip r:embed="rId2"/>
          <a:stretch>
            <a:fillRect/>
          </a:stretch>
        </p:blipFill>
        <p:spPr>
          <a:xfrm>
            <a:off x="316494" y="352336"/>
            <a:ext cx="3388179" cy="699583"/>
          </a:xfrm>
          <a:prstGeom prst="rect">
            <a:avLst/>
          </a:prstGeom>
        </p:spPr>
      </p:pic>
      <p:sp>
        <p:nvSpPr>
          <p:cNvPr id="2" name="TextBox 1">
            <a:extLst>
              <a:ext uri="{FF2B5EF4-FFF2-40B4-BE49-F238E27FC236}">
                <a16:creationId xmlns:a16="http://schemas.microsoft.com/office/drawing/2014/main" id="{41199AD9-919C-F943-91DD-4515E09EA4BB}"/>
              </a:ext>
            </a:extLst>
          </p:cNvPr>
          <p:cNvSpPr txBox="1"/>
          <p:nvPr/>
        </p:nvSpPr>
        <p:spPr>
          <a:xfrm>
            <a:off x="702479" y="1723083"/>
            <a:ext cx="10667481" cy="1000274"/>
          </a:xfrm>
          <a:prstGeom prst="rect">
            <a:avLst/>
          </a:prstGeom>
          <a:noFill/>
        </p:spPr>
        <p:txBody>
          <a:bodyPr wrap="square" rtlCol="0">
            <a:spAutoFit/>
          </a:bodyPr>
          <a:lstStyle/>
          <a:p>
            <a:r>
              <a:rPr lang="en-US" sz="2300" b="1" dirty="0"/>
              <a:t>2. Quasi-Diagonalization</a:t>
            </a:r>
          </a:p>
          <a:p>
            <a:r>
              <a:rPr lang="en-US" dirty="0"/>
              <a:t>Similar investments are put close together and dissimilar investments are placed far apart. This stage reorganizes the structure of the covariance matrix without the change of basis.</a:t>
            </a:r>
          </a:p>
        </p:txBody>
      </p:sp>
      <p:pic>
        <p:nvPicPr>
          <p:cNvPr id="8" name="Picture 7">
            <a:extLst>
              <a:ext uri="{FF2B5EF4-FFF2-40B4-BE49-F238E27FC236}">
                <a16:creationId xmlns:a16="http://schemas.microsoft.com/office/drawing/2014/main" id="{CB1D8F13-FA64-BB45-8FAB-4E75E76AD1FB}"/>
              </a:ext>
            </a:extLst>
          </p:cNvPr>
          <p:cNvPicPr>
            <a:picLocks noChangeAspect="1"/>
          </p:cNvPicPr>
          <p:nvPr/>
        </p:nvPicPr>
        <p:blipFill>
          <a:blip r:embed="rId3"/>
          <a:stretch>
            <a:fillRect/>
          </a:stretch>
        </p:blipFill>
        <p:spPr>
          <a:xfrm>
            <a:off x="560614" y="2919300"/>
            <a:ext cx="4133186" cy="3448844"/>
          </a:xfrm>
          <a:prstGeom prst="rect">
            <a:avLst/>
          </a:prstGeom>
        </p:spPr>
      </p:pic>
      <p:pic>
        <p:nvPicPr>
          <p:cNvPr id="3" name="Picture 2">
            <a:extLst>
              <a:ext uri="{FF2B5EF4-FFF2-40B4-BE49-F238E27FC236}">
                <a16:creationId xmlns:a16="http://schemas.microsoft.com/office/drawing/2014/main" id="{20D3970B-359C-0040-9D0C-9CE1939D0287}"/>
              </a:ext>
            </a:extLst>
          </p:cNvPr>
          <p:cNvPicPr>
            <a:picLocks noChangeAspect="1"/>
          </p:cNvPicPr>
          <p:nvPr/>
        </p:nvPicPr>
        <p:blipFill>
          <a:blip r:embed="rId4"/>
          <a:stretch>
            <a:fillRect/>
          </a:stretch>
        </p:blipFill>
        <p:spPr>
          <a:xfrm>
            <a:off x="4693800" y="2919300"/>
            <a:ext cx="3540102" cy="3648472"/>
          </a:xfrm>
          <a:prstGeom prst="rect">
            <a:avLst/>
          </a:prstGeom>
        </p:spPr>
      </p:pic>
      <p:pic>
        <p:nvPicPr>
          <p:cNvPr id="4" name="Picture 3">
            <a:extLst>
              <a:ext uri="{FF2B5EF4-FFF2-40B4-BE49-F238E27FC236}">
                <a16:creationId xmlns:a16="http://schemas.microsoft.com/office/drawing/2014/main" id="{13C68C68-E5F0-9D4F-BDF6-5618F1D4FE5D}"/>
              </a:ext>
            </a:extLst>
          </p:cNvPr>
          <p:cNvPicPr>
            <a:picLocks noChangeAspect="1"/>
          </p:cNvPicPr>
          <p:nvPr/>
        </p:nvPicPr>
        <p:blipFill>
          <a:blip r:embed="rId5"/>
          <a:stretch>
            <a:fillRect/>
          </a:stretch>
        </p:blipFill>
        <p:spPr>
          <a:xfrm>
            <a:off x="8250231" y="3010208"/>
            <a:ext cx="3363686" cy="3466656"/>
          </a:xfrm>
          <a:prstGeom prst="rect">
            <a:avLst/>
          </a:prstGeom>
        </p:spPr>
      </p:pic>
    </p:spTree>
    <p:extLst>
      <p:ext uri="{BB962C8B-B14F-4D97-AF65-F5344CB8AC3E}">
        <p14:creationId xmlns:p14="http://schemas.microsoft.com/office/powerpoint/2010/main" val="290313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92FD07F-D339-CC47-8219-77639D8D74E7}"/>
              </a:ext>
            </a:extLst>
          </p:cNvPr>
          <p:cNvSpPr/>
          <p:nvPr/>
        </p:nvSpPr>
        <p:spPr>
          <a:xfrm>
            <a:off x="0" y="0"/>
            <a:ext cx="12192000" cy="1404257"/>
          </a:xfrm>
          <a:prstGeom prst="rect">
            <a:avLst/>
          </a:prstGeom>
          <a:solidFill>
            <a:srgbClr val="7195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F861A2DF-D51D-CE4C-AC62-4979761E8C75}"/>
              </a:ext>
            </a:extLst>
          </p:cNvPr>
          <p:cNvPicPr>
            <a:picLocks noChangeAspect="1"/>
          </p:cNvPicPr>
          <p:nvPr/>
        </p:nvPicPr>
        <p:blipFill>
          <a:blip r:embed="rId2"/>
          <a:stretch>
            <a:fillRect/>
          </a:stretch>
        </p:blipFill>
        <p:spPr>
          <a:xfrm>
            <a:off x="316494" y="352336"/>
            <a:ext cx="3388179" cy="699583"/>
          </a:xfrm>
          <a:prstGeom prst="rect">
            <a:avLst/>
          </a:prstGeom>
        </p:spPr>
      </p:pic>
      <p:sp>
        <p:nvSpPr>
          <p:cNvPr id="4" name="TextBox 3">
            <a:extLst>
              <a:ext uri="{FF2B5EF4-FFF2-40B4-BE49-F238E27FC236}">
                <a16:creationId xmlns:a16="http://schemas.microsoft.com/office/drawing/2014/main" id="{07F54DF9-FF71-3741-B897-E1B9A35BE70A}"/>
              </a:ext>
            </a:extLst>
          </p:cNvPr>
          <p:cNvSpPr txBox="1"/>
          <p:nvPr/>
        </p:nvSpPr>
        <p:spPr>
          <a:xfrm>
            <a:off x="947057" y="1796143"/>
            <a:ext cx="10559557" cy="723275"/>
          </a:xfrm>
          <a:prstGeom prst="rect">
            <a:avLst/>
          </a:prstGeom>
          <a:noFill/>
        </p:spPr>
        <p:txBody>
          <a:bodyPr wrap="none" rtlCol="0">
            <a:spAutoFit/>
          </a:bodyPr>
          <a:lstStyle/>
          <a:p>
            <a:r>
              <a:rPr lang="en-US" altLang="zh-CN" sz="2300" b="1" dirty="0"/>
              <a:t>3</a:t>
            </a:r>
            <a:r>
              <a:rPr lang="en-US" sz="2300" b="1" dirty="0"/>
              <a:t>. Recursive Bisection Allocation</a:t>
            </a:r>
          </a:p>
          <a:p>
            <a:r>
              <a:rPr lang="en-US" dirty="0"/>
              <a:t>Combine Inverse-Variance Method in the allocation process since it is optimal for a diagonal covariance matrix.</a:t>
            </a:r>
          </a:p>
        </p:txBody>
      </p:sp>
      <p:sp>
        <p:nvSpPr>
          <p:cNvPr id="2" name="Rectangle 1">
            <a:extLst>
              <a:ext uri="{FF2B5EF4-FFF2-40B4-BE49-F238E27FC236}">
                <a16:creationId xmlns:a16="http://schemas.microsoft.com/office/drawing/2014/main" id="{F2115668-92F9-E84C-9090-31F10309018F}"/>
              </a:ext>
            </a:extLst>
          </p:cNvPr>
          <p:cNvSpPr/>
          <p:nvPr/>
        </p:nvSpPr>
        <p:spPr>
          <a:xfrm>
            <a:off x="1165411" y="2519418"/>
            <a:ext cx="1057836" cy="3970318"/>
          </a:xfrm>
          <a:prstGeom prst="rect">
            <a:avLst/>
          </a:prstGeom>
        </p:spPr>
        <p:txBody>
          <a:bodyPr wrap="square">
            <a:spAutoFit/>
          </a:bodyPr>
          <a:lstStyle/>
          <a:p>
            <a:r>
              <a:rPr lang="en-US" dirty="0"/>
              <a:t>UUP  1 </a:t>
            </a:r>
          </a:p>
          <a:p>
            <a:r>
              <a:rPr lang="en-US" dirty="0"/>
              <a:t>DHT  1 </a:t>
            </a:r>
          </a:p>
          <a:p>
            <a:r>
              <a:rPr lang="en-US" dirty="0"/>
              <a:t>FRO  1 </a:t>
            </a:r>
          </a:p>
          <a:p>
            <a:r>
              <a:rPr lang="en-US" dirty="0"/>
              <a:t>TNP  1 </a:t>
            </a:r>
          </a:p>
          <a:p>
            <a:r>
              <a:rPr lang="en-US" dirty="0"/>
              <a:t>NAT  1  </a:t>
            </a:r>
          </a:p>
          <a:p>
            <a:r>
              <a:rPr lang="en-US" dirty="0"/>
              <a:t>TNK  1 </a:t>
            </a:r>
          </a:p>
          <a:p>
            <a:r>
              <a:rPr lang="en-US" dirty="0"/>
              <a:t>NYT  1 </a:t>
            </a:r>
          </a:p>
          <a:p>
            <a:r>
              <a:rPr lang="en-US" dirty="0"/>
              <a:t>NKE  1 </a:t>
            </a:r>
          </a:p>
          <a:p>
            <a:r>
              <a:rPr lang="en-US" dirty="0"/>
              <a:t>MSFT 1 </a:t>
            </a:r>
          </a:p>
          <a:p>
            <a:r>
              <a:rPr lang="en-US" dirty="0"/>
              <a:t>IBM  1 </a:t>
            </a:r>
          </a:p>
          <a:p>
            <a:r>
              <a:rPr lang="en-US" dirty="0"/>
              <a:t>AMX 1 </a:t>
            </a:r>
          </a:p>
          <a:p>
            <a:r>
              <a:rPr lang="en-US" dirty="0"/>
              <a:t>XLK   1 </a:t>
            </a:r>
          </a:p>
          <a:p>
            <a:r>
              <a:rPr lang="en-US" dirty="0"/>
              <a:t>SPY   1  </a:t>
            </a:r>
          </a:p>
          <a:p>
            <a:r>
              <a:rPr lang="en-US" dirty="0"/>
              <a:t>DIA   1 </a:t>
            </a:r>
          </a:p>
        </p:txBody>
      </p:sp>
      <p:sp>
        <p:nvSpPr>
          <p:cNvPr id="3" name="TextBox 2">
            <a:extLst>
              <a:ext uri="{FF2B5EF4-FFF2-40B4-BE49-F238E27FC236}">
                <a16:creationId xmlns:a16="http://schemas.microsoft.com/office/drawing/2014/main" id="{6CA11E73-0D79-FF4D-B219-BA8135D2EBAA}"/>
              </a:ext>
            </a:extLst>
          </p:cNvPr>
          <p:cNvSpPr txBox="1"/>
          <p:nvPr/>
        </p:nvSpPr>
        <p:spPr>
          <a:xfrm>
            <a:off x="3030071" y="2519418"/>
            <a:ext cx="877869" cy="3970318"/>
          </a:xfrm>
          <a:prstGeom prst="rect">
            <a:avLst/>
          </a:prstGeom>
          <a:noFill/>
        </p:spPr>
        <p:txBody>
          <a:bodyPr wrap="none" rtlCol="0">
            <a:spAutoFit/>
          </a:bodyPr>
          <a:lstStyle/>
          <a:p>
            <a:r>
              <a:rPr lang="en-US" dirty="0"/>
              <a:t>XLB 1 </a:t>
            </a:r>
          </a:p>
          <a:p>
            <a:r>
              <a:rPr lang="en-US" dirty="0"/>
              <a:t>XLE 1 </a:t>
            </a:r>
          </a:p>
          <a:p>
            <a:r>
              <a:rPr lang="en-US" dirty="0"/>
              <a:t>FXI 1 </a:t>
            </a:r>
          </a:p>
          <a:p>
            <a:r>
              <a:rPr lang="en-US" dirty="0"/>
              <a:t>EWU 1 </a:t>
            </a:r>
          </a:p>
          <a:p>
            <a:r>
              <a:rPr lang="en-US" dirty="0"/>
              <a:t>EWG 1 </a:t>
            </a:r>
          </a:p>
          <a:p>
            <a:r>
              <a:rPr lang="en-US" dirty="0"/>
              <a:t>EFA 1 </a:t>
            </a:r>
          </a:p>
          <a:p>
            <a:r>
              <a:rPr lang="en-US" dirty="0"/>
              <a:t>EWQ 1 </a:t>
            </a:r>
          </a:p>
          <a:p>
            <a:r>
              <a:rPr lang="en-US" dirty="0"/>
              <a:t>VGK 1 </a:t>
            </a:r>
          </a:p>
          <a:p>
            <a:r>
              <a:rPr lang="en-US" dirty="0"/>
              <a:t>EWJ 1 </a:t>
            </a:r>
          </a:p>
          <a:p>
            <a:r>
              <a:rPr lang="en-US" dirty="0"/>
              <a:t>VPL 1 </a:t>
            </a:r>
          </a:p>
          <a:p>
            <a:r>
              <a:rPr lang="en-US" dirty="0"/>
              <a:t>EEM 1 </a:t>
            </a:r>
          </a:p>
          <a:p>
            <a:r>
              <a:rPr lang="en-US" dirty="0"/>
              <a:t>EPP 1 </a:t>
            </a:r>
          </a:p>
          <a:p>
            <a:r>
              <a:rPr lang="en-US" dirty="0"/>
              <a:t>BAC 1 </a:t>
            </a:r>
          </a:p>
          <a:p>
            <a:r>
              <a:rPr lang="en-US" dirty="0"/>
              <a:t>XLF 1</a:t>
            </a:r>
          </a:p>
        </p:txBody>
      </p:sp>
      <p:sp>
        <p:nvSpPr>
          <p:cNvPr id="7" name="TextBox 6">
            <a:extLst>
              <a:ext uri="{FF2B5EF4-FFF2-40B4-BE49-F238E27FC236}">
                <a16:creationId xmlns:a16="http://schemas.microsoft.com/office/drawing/2014/main" id="{85F16888-306B-3247-81E3-EECE3D7B56F2}"/>
              </a:ext>
            </a:extLst>
          </p:cNvPr>
          <p:cNvSpPr txBox="1"/>
          <p:nvPr/>
        </p:nvSpPr>
        <p:spPr>
          <a:xfrm>
            <a:off x="4714764" y="2588138"/>
            <a:ext cx="994183" cy="3970318"/>
          </a:xfrm>
          <a:prstGeom prst="rect">
            <a:avLst/>
          </a:prstGeom>
          <a:noFill/>
        </p:spPr>
        <p:txBody>
          <a:bodyPr wrap="none" rtlCol="0">
            <a:spAutoFit/>
          </a:bodyPr>
          <a:lstStyle/>
          <a:p>
            <a:r>
              <a:rPr lang="en-US" dirty="0"/>
              <a:t>JPM 1 </a:t>
            </a:r>
          </a:p>
          <a:p>
            <a:r>
              <a:rPr lang="en-US" dirty="0"/>
              <a:t>XLU 1 </a:t>
            </a:r>
          </a:p>
          <a:p>
            <a:r>
              <a:rPr lang="en-US" dirty="0"/>
              <a:t>UN 1 </a:t>
            </a:r>
          </a:p>
          <a:p>
            <a:r>
              <a:rPr lang="en-US" dirty="0"/>
              <a:t>SNY 1 </a:t>
            </a:r>
          </a:p>
          <a:p>
            <a:r>
              <a:rPr lang="en-US" dirty="0"/>
              <a:t>AAPL 1 </a:t>
            </a:r>
          </a:p>
          <a:p>
            <a:r>
              <a:rPr lang="en-US" dirty="0"/>
              <a:t>AMZN 1 </a:t>
            </a:r>
          </a:p>
          <a:p>
            <a:r>
              <a:rPr lang="en-US" dirty="0"/>
              <a:t>IEF 1 </a:t>
            </a:r>
          </a:p>
          <a:p>
            <a:r>
              <a:rPr lang="en-US" dirty="0"/>
              <a:t>TLT 1 </a:t>
            </a:r>
          </a:p>
          <a:p>
            <a:r>
              <a:rPr lang="en-US" dirty="0"/>
              <a:t>TIP 1 </a:t>
            </a:r>
          </a:p>
          <a:p>
            <a:r>
              <a:rPr lang="en-US" dirty="0"/>
              <a:t>BND 1 </a:t>
            </a:r>
          </a:p>
          <a:p>
            <a:r>
              <a:rPr lang="en-US" dirty="0"/>
              <a:t>LQD 1 </a:t>
            </a:r>
          </a:p>
          <a:p>
            <a:r>
              <a:rPr lang="en-US" dirty="0"/>
              <a:t>IGSB 1 </a:t>
            </a:r>
          </a:p>
          <a:p>
            <a:r>
              <a:rPr lang="en-US" dirty="0"/>
              <a:t>FXF 1 </a:t>
            </a:r>
          </a:p>
          <a:p>
            <a:r>
              <a:rPr lang="en-US" dirty="0"/>
              <a:t>GLD 1</a:t>
            </a:r>
          </a:p>
        </p:txBody>
      </p:sp>
      <p:sp>
        <p:nvSpPr>
          <p:cNvPr id="8" name="Oval 7">
            <a:extLst>
              <a:ext uri="{FF2B5EF4-FFF2-40B4-BE49-F238E27FC236}">
                <a16:creationId xmlns:a16="http://schemas.microsoft.com/office/drawing/2014/main" id="{E98EA86C-926A-F04A-956F-FDE8FE014C6C}"/>
              </a:ext>
            </a:extLst>
          </p:cNvPr>
          <p:cNvSpPr/>
          <p:nvPr/>
        </p:nvSpPr>
        <p:spPr>
          <a:xfrm>
            <a:off x="6517341" y="3585877"/>
            <a:ext cx="3998259" cy="2223247"/>
          </a:xfrm>
          <a:prstGeom prst="ellipse">
            <a:avLst/>
          </a:prstGeom>
          <a:solidFill>
            <a:srgbClr val="7195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E16B680-D5C4-0E46-A962-F5455D04A442}"/>
              </a:ext>
            </a:extLst>
          </p:cNvPr>
          <p:cNvSpPr/>
          <p:nvPr/>
        </p:nvSpPr>
        <p:spPr>
          <a:xfrm>
            <a:off x="7835151" y="3980327"/>
            <a:ext cx="125506" cy="12550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2D60E43-9C5C-834F-9D8A-B4D43026D0F7}"/>
              </a:ext>
            </a:extLst>
          </p:cNvPr>
          <p:cNvSpPr/>
          <p:nvPr/>
        </p:nvSpPr>
        <p:spPr>
          <a:xfrm>
            <a:off x="7987551" y="4132727"/>
            <a:ext cx="125506" cy="1255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F7F4515-72D3-5D46-936D-3A2ADE43D1DD}"/>
              </a:ext>
            </a:extLst>
          </p:cNvPr>
          <p:cNvSpPr/>
          <p:nvPr/>
        </p:nvSpPr>
        <p:spPr>
          <a:xfrm>
            <a:off x="8659903" y="4105834"/>
            <a:ext cx="125506" cy="1255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2DA1A4D-8F04-8A4A-B400-BD3F4EC5B896}"/>
              </a:ext>
            </a:extLst>
          </p:cNvPr>
          <p:cNvSpPr/>
          <p:nvPr/>
        </p:nvSpPr>
        <p:spPr>
          <a:xfrm>
            <a:off x="8812303" y="4258234"/>
            <a:ext cx="125506" cy="12550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D750641-A073-5B45-8F37-2E1A89635A53}"/>
              </a:ext>
            </a:extLst>
          </p:cNvPr>
          <p:cNvSpPr/>
          <p:nvPr/>
        </p:nvSpPr>
        <p:spPr>
          <a:xfrm>
            <a:off x="8964703" y="4410634"/>
            <a:ext cx="125506" cy="12550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80C5FCF-C2A2-2149-A253-CEC0CC98C8FB}"/>
              </a:ext>
            </a:extLst>
          </p:cNvPr>
          <p:cNvSpPr/>
          <p:nvPr/>
        </p:nvSpPr>
        <p:spPr>
          <a:xfrm>
            <a:off x="7933765" y="3720353"/>
            <a:ext cx="125506" cy="12550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F8EB561-68DB-E742-A898-CE1CCD28236A}"/>
              </a:ext>
            </a:extLst>
          </p:cNvPr>
          <p:cNvSpPr/>
          <p:nvPr/>
        </p:nvSpPr>
        <p:spPr>
          <a:xfrm>
            <a:off x="8086165" y="3872753"/>
            <a:ext cx="125506" cy="12550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EC0986D-7DDF-634C-ABF5-3272031ECAF0}"/>
              </a:ext>
            </a:extLst>
          </p:cNvPr>
          <p:cNvSpPr/>
          <p:nvPr/>
        </p:nvSpPr>
        <p:spPr>
          <a:xfrm>
            <a:off x="8238565" y="4025153"/>
            <a:ext cx="125506" cy="1255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EE293CD-ECF1-394D-8FE2-8B5826AD5F02}"/>
              </a:ext>
            </a:extLst>
          </p:cNvPr>
          <p:cNvSpPr/>
          <p:nvPr/>
        </p:nvSpPr>
        <p:spPr>
          <a:xfrm>
            <a:off x="8390965" y="4177553"/>
            <a:ext cx="125506" cy="12550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8D51A3C-3515-4C47-B6F5-3D79CD48D69D}"/>
              </a:ext>
            </a:extLst>
          </p:cNvPr>
          <p:cNvSpPr/>
          <p:nvPr/>
        </p:nvSpPr>
        <p:spPr>
          <a:xfrm>
            <a:off x="8417859" y="4258236"/>
            <a:ext cx="125506" cy="12550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1B5B940-148F-3049-B5F5-E76D1C27C312}"/>
              </a:ext>
            </a:extLst>
          </p:cNvPr>
          <p:cNvSpPr/>
          <p:nvPr/>
        </p:nvSpPr>
        <p:spPr>
          <a:xfrm>
            <a:off x="8570259" y="4410636"/>
            <a:ext cx="125506" cy="12550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BD55FD2-F029-CE47-AFBC-EEF33176E1A6}"/>
              </a:ext>
            </a:extLst>
          </p:cNvPr>
          <p:cNvSpPr/>
          <p:nvPr/>
        </p:nvSpPr>
        <p:spPr>
          <a:xfrm>
            <a:off x="8722659" y="4563036"/>
            <a:ext cx="125506" cy="12550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155B590-E3CF-B345-BC2E-681B49C99F1E}"/>
              </a:ext>
            </a:extLst>
          </p:cNvPr>
          <p:cNvSpPr/>
          <p:nvPr/>
        </p:nvSpPr>
        <p:spPr>
          <a:xfrm>
            <a:off x="8355107" y="4894729"/>
            <a:ext cx="125506" cy="125506"/>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17C355C-1133-264C-9468-022FEFCD2C15}"/>
              </a:ext>
            </a:extLst>
          </p:cNvPr>
          <p:cNvSpPr/>
          <p:nvPr/>
        </p:nvSpPr>
        <p:spPr>
          <a:xfrm>
            <a:off x="8973674" y="4043086"/>
            <a:ext cx="125506" cy="125506"/>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BF877E6-1B7F-2A4C-A24D-00C9E78B0CB1}"/>
              </a:ext>
            </a:extLst>
          </p:cNvPr>
          <p:cNvSpPr/>
          <p:nvPr/>
        </p:nvSpPr>
        <p:spPr>
          <a:xfrm>
            <a:off x="9126074" y="4195486"/>
            <a:ext cx="125506" cy="12550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B79822D-3EF1-534B-8AA8-09B5ACA488B7}"/>
              </a:ext>
            </a:extLst>
          </p:cNvPr>
          <p:cNvSpPr/>
          <p:nvPr/>
        </p:nvSpPr>
        <p:spPr>
          <a:xfrm>
            <a:off x="8758522" y="4527179"/>
            <a:ext cx="125506" cy="12550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59F447C-39BA-A04B-A9D8-9322FC96B51F}"/>
              </a:ext>
            </a:extLst>
          </p:cNvPr>
          <p:cNvSpPr/>
          <p:nvPr/>
        </p:nvSpPr>
        <p:spPr>
          <a:xfrm>
            <a:off x="8910922" y="4679579"/>
            <a:ext cx="125506" cy="125506"/>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4F3DF5F-3159-5F48-89B4-70DFBEA23FDF}"/>
              </a:ext>
            </a:extLst>
          </p:cNvPr>
          <p:cNvSpPr/>
          <p:nvPr/>
        </p:nvSpPr>
        <p:spPr>
          <a:xfrm>
            <a:off x="9063322" y="4831979"/>
            <a:ext cx="125506" cy="125506"/>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2D28EB8-1452-F241-878C-279570BFA41E}"/>
              </a:ext>
            </a:extLst>
          </p:cNvPr>
          <p:cNvSpPr/>
          <p:nvPr/>
        </p:nvSpPr>
        <p:spPr>
          <a:xfrm>
            <a:off x="7754468" y="4634748"/>
            <a:ext cx="125506" cy="12550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10559CF-A022-E849-9B2F-3ACEFD2B6356}"/>
              </a:ext>
            </a:extLst>
          </p:cNvPr>
          <p:cNvSpPr/>
          <p:nvPr/>
        </p:nvSpPr>
        <p:spPr>
          <a:xfrm>
            <a:off x="7906868" y="4787148"/>
            <a:ext cx="125506" cy="1255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A1AED06-D823-1443-B0BC-9491D1D5F72A}"/>
              </a:ext>
            </a:extLst>
          </p:cNvPr>
          <p:cNvSpPr/>
          <p:nvPr/>
        </p:nvSpPr>
        <p:spPr>
          <a:xfrm>
            <a:off x="8579220" y="4760255"/>
            <a:ext cx="125506" cy="1255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5272D06-3B97-274E-B5ED-A2307618F586}"/>
              </a:ext>
            </a:extLst>
          </p:cNvPr>
          <p:cNvSpPr/>
          <p:nvPr/>
        </p:nvSpPr>
        <p:spPr>
          <a:xfrm>
            <a:off x="8731620" y="4912655"/>
            <a:ext cx="125506" cy="12550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C9443FB-3AFD-0548-9ED2-310E6C95CEA0}"/>
              </a:ext>
            </a:extLst>
          </p:cNvPr>
          <p:cNvSpPr/>
          <p:nvPr/>
        </p:nvSpPr>
        <p:spPr>
          <a:xfrm>
            <a:off x="8884020" y="5065055"/>
            <a:ext cx="125506" cy="12550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AD576E0-E91A-3944-91C5-2C79E756ACEE}"/>
              </a:ext>
            </a:extLst>
          </p:cNvPr>
          <p:cNvSpPr/>
          <p:nvPr/>
        </p:nvSpPr>
        <p:spPr>
          <a:xfrm>
            <a:off x="7853082" y="4374774"/>
            <a:ext cx="125506" cy="12550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9FEF58C1-8D25-E245-89F9-AFB9860C8453}"/>
              </a:ext>
            </a:extLst>
          </p:cNvPr>
          <p:cNvSpPr/>
          <p:nvPr/>
        </p:nvSpPr>
        <p:spPr>
          <a:xfrm>
            <a:off x="8005482" y="4527174"/>
            <a:ext cx="125506" cy="12550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3C236E4-F8B8-434B-B81B-693EB10A2527}"/>
              </a:ext>
            </a:extLst>
          </p:cNvPr>
          <p:cNvSpPr/>
          <p:nvPr/>
        </p:nvSpPr>
        <p:spPr>
          <a:xfrm>
            <a:off x="8157882" y="4679574"/>
            <a:ext cx="125506" cy="1255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D114B734-9FA9-C547-8B24-2ACC1ADFFC3B}"/>
              </a:ext>
            </a:extLst>
          </p:cNvPr>
          <p:cNvSpPr/>
          <p:nvPr/>
        </p:nvSpPr>
        <p:spPr>
          <a:xfrm>
            <a:off x="8310282" y="4831974"/>
            <a:ext cx="125506" cy="12550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22A8CBB0-AD25-3D45-AC91-D023CD8F8C4F}"/>
              </a:ext>
            </a:extLst>
          </p:cNvPr>
          <p:cNvSpPr/>
          <p:nvPr/>
        </p:nvSpPr>
        <p:spPr>
          <a:xfrm>
            <a:off x="8337176" y="4912657"/>
            <a:ext cx="125506" cy="12550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1A52887-EE8B-6544-9E90-64FD733DC83D}"/>
              </a:ext>
            </a:extLst>
          </p:cNvPr>
          <p:cNvSpPr/>
          <p:nvPr/>
        </p:nvSpPr>
        <p:spPr>
          <a:xfrm>
            <a:off x="8489576" y="5065057"/>
            <a:ext cx="125506" cy="12550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4AD93C81-8F46-B54F-BAD0-BBBA8963A195}"/>
              </a:ext>
            </a:extLst>
          </p:cNvPr>
          <p:cNvSpPr/>
          <p:nvPr/>
        </p:nvSpPr>
        <p:spPr>
          <a:xfrm>
            <a:off x="8641976" y="5217457"/>
            <a:ext cx="125506" cy="12550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B48AF3-7E77-F747-946D-A752686047E0}"/>
              </a:ext>
            </a:extLst>
          </p:cNvPr>
          <p:cNvSpPr/>
          <p:nvPr/>
        </p:nvSpPr>
        <p:spPr>
          <a:xfrm>
            <a:off x="8274424" y="5549150"/>
            <a:ext cx="125506" cy="125506"/>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0F8A8386-F6A2-D746-BAD2-C9969B9C73A4}"/>
              </a:ext>
            </a:extLst>
          </p:cNvPr>
          <p:cNvSpPr/>
          <p:nvPr/>
        </p:nvSpPr>
        <p:spPr>
          <a:xfrm>
            <a:off x="8892991" y="4697507"/>
            <a:ext cx="125506" cy="125506"/>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DC5B7890-8562-534B-B35D-95D2B6FC1DE1}"/>
              </a:ext>
            </a:extLst>
          </p:cNvPr>
          <p:cNvSpPr/>
          <p:nvPr/>
        </p:nvSpPr>
        <p:spPr>
          <a:xfrm>
            <a:off x="9045391" y="4849907"/>
            <a:ext cx="125506" cy="12550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ABCD72A-8FCE-1B47-8958-F32F12A0A43A}"/>
              </a:ext>
            </a:extLst>
          </p:cNvPr>
          <p:cNvSpPr/>
          <p:nvPr/>
        </p:nvSpPr>
        <p:spPr>
          <a:xfrm>
            <a:off x="8677839" y="5181600"/>
            <a:ext cx="125506" cy="12550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0A367A5C-9A68-3B4D-AC76-C3C1D5ECE7A2}"/>
              </a:ext>
            </a:extLst>
          </p:cNvPr>
          <p:cNvSpPr/>
          <p:nvPr/>
        </p:nvSpPr>
        <p:spPr>
          <a:xfrm>
            <a:off x="8830239" y="5334000"/>
            <a:ext cx="125506" cy="125506"/>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3EFF4C6A-8D53-B74A-A779-16F752734762}"/>
              </a:ext>
            </a:extLst>
          </p:cNvPr>
          <p:cNvSpPr/>
          <p:nvPr/>
        </p:nvSpPr>
        <p:spPr>
          <a:xfrm>
            <a:off x="8982639" y="5486400"/>
            <a:ext cx="125506" cy="125506"/>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4042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92FD07F-D339-CC47-8219-77639D8D74E7}"/>
              </a:ext>
            </a:extLst>
          </p:cNvPr>
          <p:cNvSpPr/>
          <p:nvPr/>
        </p:nvSpPr>
        <p:spPr>
          <a:xfrm>
            <a:off x="0" y="0"/>
            <a:ext cx="12192000" cy="1404257"/>
          </a:xfrm>
          <a:prstGeom prst="rect">
            <a:avLst/>
          </a:prstGeom>
          <a:solidFill>
            <a:srgbClr val="7195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F861A2DF-D51D-CE4C-AC62-4979761E8C75}"/>
              </a:ext>
            </a:extLst>
          </p:cNvPr>
          <p:cNvPicPr>
            <a:picLocks noChangeAspect="1"/>
          </p:cNvPicPr>
          <p:nvPr/>
        </p:nvPicPr>
        <p:blipFill>
          <a:blip r:embed="rId2"/>
          <a:stretch>
            <a:fillRect/>
          </a:stretch>
        </p:blipFill>
        <p:spPr>
          <a:xfrm>
            <a:off x="316494" y="352336"/>
            <a:ext cx="3388179" cy="699583"/>
          </a:xfrm>
          <a:prstGeom prst="rect">
            <a:avLst/>
          </a:prstGeom>
        </p:spPr>
      </p:pic>
      <p:pic>
        <p:nvPicPr>
          <p:cNvPr id="4" name="Picture 3">
            <a:extLst>
              <a:ext uri="{FF2B5EF4-FFF2-40B4-BE49-F238E27FC236}">
                <a16:creationId xmlns:a16="http://schemas.microsoft.com/office/drawing/2014/main" id="{C79868B4-4087-C544-B1CE-4EAE5B9E1EB3}"/>
              </a:ext>
            </a:extLst>
          </p:cNvPr>
          <p:cNvPicPr>
            <a:picLocks noChangeAspect="1"/>
          </p:cNvPicPr>
          <p:nvPr/>
        </p:nvPicPr>
        <p:blipFill>
          <a:blip r:embed="rId3"/>
          <a:stretch>
            <a:fillRect/>
          </a:stretch>
        </p:blipFill>
        <p:spPr>
          <a:xfrm>
            <a:off x="490176" y="2454416"/>
            <a:ext cx="4604490" cy="3842113"/>
          </a:xfrm>
          <a:prstGeom prst="rect">
            <a:avLst/>
          </a:prstGeom>
        </p:spPr>
      </p:pic>
      <p:cxnSp>
        <p:nvCxnSpPr>
          <p:cNvPr id="3" name="Straight Connector 2">
            <a:extLst>
              <a:ext uri="{FF2B5EF4-FFF2-40B4-BE49-F238E27FC236}">
                <a16:creationId xmlns:a16="http://schemas.microsoft.com/office/drawing/2014/main" id="{8EC4DB54-B40C-0547-ABD2-8AC22525E29A}"/>
              </a:ext>
            </a:extLst>
          </p:cNvPr>
          <p:cNvCxnSpPr/>
          <p:nvPr/>
        </p:nvCxnSpPr>
        <p:spPr>
          <a:xfrm>
            <a:off x="3079292" y="1828800"/>
            <a:ext cx="0" cy="50292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F635B839-76EB-6247-BC93-05314EAF3ADB}"/>
              </a:ext>
            </a:extLst>
          </p:cNvPr>
          <p:cNvGrpSpPr/>
          <p:nvPr/>
        </p:nvGrpSpPr>
        <p:grpSpPr>
          <a:xfrm rot="16200000">
            <a:off x="5218491" y="2672162"/>
            <a:ext cx="3998259" cy="2223247"/>
            <a:chOff x="6517341" y="3585877"/>
            <a:chExt cx="3998259" cy="2223247"/>
          </a:xfrm>
        </p:grpSpPr>
        <p:sp>
          <p:nvSpPr>
            <p:cNvPr id="7" name="Oval 6">
              <a:extLst>
                <a:ext uri="{FF2B5EF4-FFF2-40B4-BE49-F238E27FC236}">
                  <a16:creationId xmlns:a16="http://schemas.microsoft.com/office/drawing/2014/main" id="{1A216EF7-B620-DB49-BD0D-726D5A129156}"/>
                </a:ext>
              </a:extLst>
            </p:cNvPr>
            <p:cNvSpPr/>
            <p:nvPr/>
          </p:nvSpPr>
          <p:spPr>
            <a:xfrm>
              <a:off x="6517341" y="3585877"/>
              <a:ext cx="3998259" cy="2223247"/>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019D8F4-C139-CC42-9D0A-62999141BD06}"/>
                </a:ext>
              </a:extLst>
            </p:cNvPr>
            <p:cNvSpPr/>
            <p:nvPr/>
          </p:nvSpPr>
          <p:spPr>
            <a:xfrm>
              <a:off x="7835151" y="3980327"/>
              <a:ext cx="125506" cy="12550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9213871-2853-D64C-82AF-130A4F0F14BA}"/>
                </a:ext>
              </a:extLst>
            </p:cNvPr>
            <p:cNvSpPr/>
            <p:nvPr/>
          </p:nvSpPr>
          <p:spPr>
            <a:xfrm>
              <a:off x="7987551" y="4132727"/>
              <a:ext cx="125506" cy="1255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AA02679-D0A1-0543-910F-FD5B40B6D376}"/>
                </a:ext>
              </a:extLst>
            </p:cNvPr>
            <p:cNvSpPr/>
            <p:nvPr/>
          </p:nvSpPr>
          <p:spPr>
            <a:xfrm>
              <a:off x="8659903" y="4105834"/>
              <a:ext cx="125506" cy="1255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C95D252-3163-4447-9269-A14A9F049EDB}"/>
                </a:ext>
              </a:extLst>
            </p:cNvPr>
            <p:cNvSpPr/>
            <p:nvPr/>
          </p:nvSpPr>
          <p:spPr>
            <a:xfrm>
              <a:off x="8812303" y="4258234"/>
              <a:ext cx="125506" cy="12550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6A4E959-DDB3-F244-A8CE-DA59A2B1608C}"/>
                </a:ext>
              </a:extLst>
            </p:cNvPr>
            <p:cNvSpPr/>
            <p:nvPr/>
          </p:nvSpPr>
          <p:spPr>
            <a:xfrm>
              <a:off x="8964703" y="4410634"/>
              <a:ext cx="125506" cy="12550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C891F84-6DF5-8C40-A627-825E296055F8}"/>
                </a:ext>
              </a:extLst>
            </p:cNvPr>
            <p:cNvSpPr/>
            <p:nvPr/>
          </p:nvSpPr>
          <p:spPr>
            <a:xfrm>
              <a:off x="7933765" y="3720353"/>
              <a:ext cx="125506" cy="12550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B954541-F938-F84F-A0A7-8F82E1585072}"/>
                </a:ext>
              </a:extLst>
            </p:cNvPr>
            <p:cNvSpPr/>
            <p:nvPr/>
          </p:nvSpPr>
          <p:spPr>
            <a:xfrm>
              <a:off x="8086165" y="3872753"/>
              <a:ext cx="125506" cy="12550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D7046E9-13C0-A449-A813-61C3ECE23880}"/>
                </a:ext>
              </a:extLst>
            </p:cNvPr>
            <p:cNvSpPr/>
            <p:nvPr/>
          </p:nvSpPr>
          <p:spPr>
            <a:xfrm>
              <a:off x="8238565" y="4025153"/>
              <a:ext cx="125506" cy="1255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410CE4B-902E-E141-8E17-44EFB763C033}"/>
                </a:ext>
              </a:extLst>
            </p:cNvPr>
            <p:cNvSpPr/>
            <p:nvPr/>
          </p:nvSpPr>
          <p:spPr>
            <a:xfrm>
              <a:off x="8390965" y="4177553"/>
              <a:ext cx="125506" cy="12550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5EEF6C3-B5D0-624F-A2B7-395CE09DE08F}"/>
                </a:ext>
              </a:extLst>
            </p:cNvPr>
            <p:cNvSpPr/>
            <p:nvPr/>
          </p:nvSpPr>
          <p:spPr>
            <a:xfrm>
              <a:off x="8417859" y="4258236"/>
              <a:ext cx="125506" cy="12550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E925A47-E273-4944-8D2E-800C568715FF}"/>
                </a:ext>
              </a:extLst>
            </p:cNvPr>
            <p:cNvSpPr/>
            <p:nvPr/>
          </p:nvSpPr>
          <p:spPr>
            <a:xfrm>
              <a:off x="8570259" y="4410636"/>
              <a:ext cx="125506" cy="12550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D492F0B-0BDD-7443-9B29-3C4315D4EA4B}"/>
                </a:ext>
              </a:extLst>
            </p:cNvPr>
            <p:cNvSpPr/>
            <p:nvPr/>
          </p:nvSpPr>
          <p:spPr>
            <a:xfrm>
              <a:off x="8722659" y="4563036"/>
              <a:ext cx="125506" cy="12550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E5EC9C9-517D-8D4A-929F-F2FF2E30CA55}"/>
                </a:ext>
              </a:extLst>
            </p:cNvPr>
            <p:cNvSpPr/>
            <p:nvPr/>
          </p:nvSpPr>
          <p:spPr>
            <a:xfrm>
              <a:off x="8355107" y="4894729"/>
              <a:ext cx="125506" cy="125506"/>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FF3678E-82D0-DE44-9629-BB2C9997DBAF}"/>
                </a:ext>
              </a:extLst>
            </p:cNvPr>
            <p:cNvSpPr/>
            <p:nvPr/>
          </p:nvSpPr>
          <p:spPr>
            <a:xfrm>
              <a:off x="8973674" y="4043086"/>
              <a:ext cx="125506" cy="125506"/>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E3E4B17D-7AC6-8248-A056-14A42441993A}"/>
                </a:ext>
              </a:extLst>
            </p:cNvPr>
            <p:cNvSpPr/>
            <p:nvPr/>
          </p:nvSpPr>
          <p:spPr>
            <a:xfrm>
              <a:off x="9126074" y="4195486"/>
              <a:ext cx="125506" cy="12550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8032CCA-CA6F-5847-92FA-863685976D2F}"/>
                </a:ext>
              </a:extLst>
            </p:cNvPr>
            <p:cNvSpPr/>
            <p:nvPr/>
          </p:nvSpPr>
          <p:spPr>
            <a:xfrm>
              <a:off x="8758522" y="4527179"/>
              <a:ext cx="125506" cy="12550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FA37B8C-6801-3643-8D19-A2B7B88AFA59}"/>
                </a:ext>
              </a:extLst>
            </p:cNvPr>
            <p:cNvSpPr/>
            <p:nvPr/>
          </p:nvSpPr>
          <p:spPr>
            <a:xfrm>
              <a:off x="8910922" y="4679579"/>
              <a:ext cx="125506" cy="125506"/>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B7BCC99-F6CD-1244-8FEA-660BDAA18272}"/>
                </a:ext>
              </a:extLst>
            </p:cNvPr>
            <p:cNvSpPr/>
            <p:nvPr/>
          </p:nvSpPr>
          <p:spPr>
            <a:xfrm>
              <a:off x="9063322" y="4831979"/>
              <a:ext cx="125506" cy="125506"/>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6DC7BE2B-B734-7E49-9165-8B6BB567877C}"/>
                </a:ext>
              </a:extLst>
            </p:cNvPr>
            <p:cNvSpPr/>
            <p:nvPr/>
          </p:nvSpPr>
          <p:spPr>
            <a:xfrm>
              <a:off x="7754468" y="4634748"/>
              <a:ext cx="125506" cy="12550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B288F92-FC62-AF4E-A0C2-CA27ACA13DD7}"/>
                </a:ext>
              </a:extLst>
            </p:cNvPr>
            <p:cNvSpPr/>
            <p:nvPr/>
          </p:nvSpPr>
          <p:spPr>
            <a:xfrm>
              <a:off x="7906868" y="4787148"/>
              <a:ext cx="125506" cy="1255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3216748-C716-6F4E-B537-1D7A6741602B}"/>
                </a:ext>
              </a:extLst>
            </p:cNvPr>
            <p:cNvSpPr/>
            <p:nvPr/>
          </p:nvSpPr>
          <p:spPr>
            <a:xfrm>
              <a:off x="8579220" y="4760255"/>
              <a:ext cx="125506" cy="1255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2B821E79-4D42-9349-B50C-568764D50D56}"/>
                </a:ext>
              </a:extLst>
            </p:cNvPr>
            <p:cNvSpPr/>
            <p:nvPr/>
          </p:nvSpPr>
          <p:spPr>
            <a:xfrm>
              <a:off x="8731620" y="4912655"/>
              <a:ext cx="125506" cy="12550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0C05FC0-A966-0F48-A1C2-C807E23C301A}"/>
                </a:ext>
              </a:extLst>
            </p:cNvPr>
            <p:cNvSpPr/>
            <p:nvPr/>
          </p:nvSpPr>
          <p:spPr>
            <a:xfrm>
              <a:off x="8884020" y="5065055"/>
              <a:ext cx="125506" cy="12550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08F6D6F-3C14-E347-A586-058D646655B7}"/>
                </a:ext>
              </a:extLst>
            </p:cNvPr>
            <p:cNvSpPr/>
            <p:nvPr/>
          </p:nvSpPr>
          <p:spPr>
            <a:xfrm>
              <a:off x="7853082" y="4374774"/>
              <a:ext cx="125506" cy="12550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CED4D89-B8D4-CD48-ABF6-B61D650F621B}"/>
                </a:ext>
              </a:extLst>
            </p:cNvPr>
            <p:cNvSpPr/>
            <p:nvPr/>
          </p:nvSpPr>
          <p:spPr>
            <a:xfrm>
              <a:off x="8005482" y="4527174"/>
              <a:ext cx="125506" cy="12550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9F454190-67F2-C945-82FE-85C663999D76}"/>
                </a:ext>
              </a:extLst>
            </p:cNvPr>
            <p:cNvSpPr/>
            <p:nvPr/>
          </p:nvSpPr>
          <p:spPr>
            <a:xfrm>
              <a:off x="8157882" y="4679574"/>
              <a:ext cx="125506" cy="1255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8C201001-2950-DE42-B66E-B172B49AFB29}"/>
                </a:ext>
              </a:extLst>
            </p:cNvPr>
            <p:cNvSpPr/>
            <p:nvPr/>
          </p:nvSpPr>
          <p:spPr>
            <a:xfrm>
              <a:off x="8310282" y="4831974"/>
              <a:ext cx="125506" cy="12550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B5E37C0-B93B-124E-B6BE-7181BD9A2E71}"/>
                </a:ext>
              </a:extLst>
            </p:cNvPr>
            <p:cNvSpPr/>
            <p:nvPr/>
          </p:nvSpPr>
          <p:spPr>
            <a:xfrm>
              <a:off x="8337176" y="4912657"/>
              <a:ext cx="125506" cy="12550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95E9CD8-481A-CD47-AE56-032B88210AB4}"/>
                </a:ext>
              </a:extLst>
            </p:cNvPr>
            <p:cNvSpPr/>
            <p:nvPr/>
          </p:nvSpPr>
          <p:spPr>
            <a:xfrm>
              <a:off x="8489576" y="5065057"/>
              <a:ext cx="125506" cy="12550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21945383-EBE4-B64D-92E1-698EE2A853CC}"/>
                </a:ext>
              </a:extLst>
            </p:cNvPr>
            <p:cNvSpPr/>
            <p:nvPr/>
          </p:nvSpPr>
          <p:spPr>
            <a:xfrm>
              <a:off x="8641976" y="5217457"/>
              <a:ext cx="125506" cy="12550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1EC622E8-82D3-374F-8BAC-3FE404C66642}"/>
                </a:ext>
              </a:extLst>
            </p:cNvPr>
            <p:cNvSpPr/>
            <p:nvPr/>
          </p:nvSpPr>
          <p:spPr>
            <a:xfrm>
              <a:off x="8274424" y="5549150"/>
              <a:ext cx="125506" cy="125506"/>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9DD00DB6-3503-A142-A7E8-F5A94FFD0221}"/>
                </a:ext>
              </a:extLst>
            </p:cNvPr>
            <p:cNvSpPr/>
            <p:nvPr/>
          </p:nvSpPr>
          <p:spPr>
            <a:xfrm>
              <a:off x="8892991" y="4697507"/>
              <a:ext cx="125506" cy="125506"/>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CE82319-8990-2448-BCDD-93E41FC0EB38}"/>
                </a:ext>
              </a:extLst>
            </p:cNvPr>
            <p:cNvSpPr/>
            <p:nvPr/>
          </p:nvSpPr>
          <p:spPr>
            <a:xfrm>
              <a:off x="9045391" y="4849907"/>
              <a:ext cx="125506" cy="12550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25D6A5E4-FEB4-8046-B65D-0ADB94757034}"/>
                </a:ext>
              </a:extLst>
            </p:cNvPr>
            <p:cNvSpPr/>
            <p:nvPr/>
          </p:nvSpPr>
          <p:spPr>
            <a:xfrm>
              <a:off x="8677839" y="5181600"/>
              <a:ext cx="125506" cy="12550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FEBE90A0-5794-F14B-BA18-90F031596922}"/>
                </a:ext>
              </a:extLst>
            </p:cNvPr>
            <p:cNvSpPr/>
            <p:nvPr/>
          </p:nvSpPr>
          <p:spPr>
            <a:xfrm>
              <a:off x="8830239" y="5334000"/>
              <a:ext cx="125506" cy="125506"/>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9AC8C71A-9CDE-3C4F-9DC2-0CCA46DF3512}"/>
                </a:ext>
              </a:extLst>
            </p:cNvPr>
            <p:cNvSpPr/>
            <p:nvPr/>
          </p:nvSpPr>
          <p:spPr>
            <a:xfrm>
              <a:off x="8982639" y="5486400"/>
              <a:ext cx="125506" cy="125506"/>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5F8F8671-0D86-B44A-A1A8-3366874E168B}"/>
              </a:ext>
            </a:extLst>
          </p:cNvPr>
          <p:cNvGrpSpPr/>
          <p:nvPr/>
        </p:nvGrpSpPr>
        <p:grpSpPr>
          <a:xfrm rot="16200000">
            <a:off x="7683780" y="2671949"/>
            <a:ext cx="3998259" cy="2223247"/>
            <a:chOff x="6517341" y="3585877"/>
            <a:chExt cx="3998259" cy="2223247"/>
          </a:xfrm>
        </p:grpSpPr>
        <p:sp>
          <p:nvSpPr>
            <p:cNvPr id="46" name="Oval 45">
              <a:extLst>
                <a:ext uri="{FF2B5EF4-FFF2-40B4-BE49-F238E27FC236}">
                  <a16:creationId xmlns:a16="http://schemas.microsoft.com/office/drawing/2014/main" id="{E543A57F-CC25-0849-A3BE-68F1F3D8B555}"/>
                </a:ext>
              </a:extLst>
            </p:cNvPr>
            <p:cNvSpPr/>
            <p:nvPr/>
          </p:nvSpPr>
          <p:spPr>
            <a:xfrm>
              <a:off x="6517341" y="3585877"/>
              <a:ext cx="3998259" cy="2223247"/>
            </a:xfrm>
            <a:prstGeom prst="ellipse">
              <a:avLst/>
            </a:prstGeom>
            <a:solidFill>
              <a:srgbClr val="7195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D853C77C-CDC0-0D47-B4DF-84CE1C8389D3}"/>
                </a:ext>
              </a:extLst>
            </p:cNvPr>
            <p:cNvSpPr/>
            <p:nvPr/>
          </p:nvSpPr>
          <p:spPr>
            <a:xfrm>
              <a:off x="7835151" y="3980327"/>
              <a:ext cx="125506" cy="12550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8130E2B9-095E-874A-A89B-58D3A82FF3A9}"/>
                </a:ext>
              </a:extLst>
            </p:cNvPr>
            <p:cNvSpPr/>
            <p:nvPr/>
          </p:nvSpPr>
          <p:spPr>
            <a:xfrm>
              <a:off x="7987551" y="4132727"/>
              <a:ext cx="125506" cy="1255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61D72839-07D3-C647-9977-7EE8BFA67087}"/>
                </a:ext>
              </a:extLst>
            </p:cNvPr>
            <p:cNvSpPr/>
            <p:nvPr/>
          </p:nvSpPr>
          <p:spPr>
            <a:xfrm>
              <a:off x="8659903" y="4105834"/>
              <a:ext cx="125506" cy="1255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8A5B62C7-A2C6-8B44-A735-E547E48B7957}"/>
                </a:ext>
              </a:extLst>
            </p:cNvPr>
            <p:cNvSpPr/>
            <p:nvPr/>
          </p:nvSpPr>
          <p:spPr>
            <a:xfrm>
              <a:off x="8812303" y="4258234"/>
              <a:ext cx="125506" cy="12550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B9803A52-1490-D240-AEDB-0E6216BAF865}"/>
                </a:ext>
              </a:extLst>
            </p:cNvPr>
            <p:cNvSpPr/>
            <p:nvPr/>
          </p:nvSpPr>
          <p:spPr>
            <a:xfrm>
              <a:off x="8964703" y="4410634"/>
              <a:ext cx="125506" cy="12550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6352BBC6-40E8-534A-B226-A3D458049ED9}"/>
                </a:ext>
              </a:extLst>
            </p:cNvPr>
            <p:cNvSpPr/>
            <p:nvPr/>
          </p:nvSpPr>
          <p:spPr>
            <a:xfrm>
              <a:off x="7933765" y="3720353"/>
              <a:ext cx="125506" cy="12550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A27B97D-F378-CA49-8AF4-155003DBD3A9}"/>
                </a:ext>
              </a:extLst>
            </p:cNvPr>
            <p:cNvSpPr/>
            <p:nvPr/>
          </p:nvSpPr>
          <p:spPr>
            <a:xfrm>
              <a:off x="8086165" y="3872753"/>
              <a:ext cx="125506" cy="12550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15AE3951-4AA7-F742-8ACC-557DAE34FFF6}"/>
                </a:ext>
              </a:extLst>
            </p:cNvPr>
            <p:cNvSpPr/>
            <p:nvPr/>
          </p:nvSpPr>
          <p:spPr>
            <a:xfrm>
              <a:off x="8238565" y="4025153"/>
              <a:ext cx="125506" cy="1255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6661611C-5752-8B4B-80EC-AD28632F24DA}"/>
                </a:ext>
              </a:extLst>
            </p:cNvPr>
            <p:cNvSpPr/>
            <p:nvPr/>
          </p:nvSpPr>
          <p:spPr>
            <a:xfrm>
              <a:off x="8390965" y="4177553"/>
              <a:ext cx="125506" cy="12550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2302B442-66A1-8849-951A-96BD8987FE11}"/>
                </a:ext>
              </a:extLst>
            </p:cNvPr>
            <p:cNvSpPr/>
            <p:nvPr/>
          </p:nvSpPr>
          <p:spPr>
            <a:xfrm>
              <a:off x="8417859" y="4258236"/>
              <a:ext cx="125506" cy="12550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A5076192-30A6-B643-8A1E-33DDC5FFCA7C}"/>
                </a:ext>
              </a:extLst>
            </p:cNvPr>
            <p:cNvSpPr/>
            <p:nvPr/>
          </p:nvSpPr>
          <p:spPr>
            <a:xfrm>
              <a:off x="8570259" y="4410636"/>
              <a:ext cx="125506" cy="12550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3D019196-EDD8-3342-BD6A-55CA76087A53}"/>
                </a:ext>
              </a:extLst>
            </p:cNvPr>
            <p:cNvSpPr/>
            <p:nvPr/>
          </p:nvSpPr>
          <p:spPr>
            <a:xfrm>
              <a:off x="8722659" y="4563036"/>
              <a:ext cx="125506" cy="12550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015432CD-4DAB-C642-9048-6CD783269DE0}"/>
                </a:ext>
              </a:extLst>
            </p:cNvPr>
            <p:cNvSpPr/>
            <p:nvPr/>
          </p:nvSpPr>
          <p:spPr>
            <a:xfrm>
              <a:off x="8355107" y="4894729"/>
              <a:ext cx="125506" cy="125506"/>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042629E8-13B5-554D-A53D-2FFE02694A6D}"/>
                </a:ext>
              </a:extLst>
            </p:cNvPr>
            <p:cNvSpPr/>
            <p:nvPr/>
          </p:nvSpPr>
          <p:spPr>
            <a:xfrm>
              <a:off x="8973674" y="4043086"/>
              <a:ext cx="125506" cy="125506"/>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E3360D39-DD86-1048-8DB9-ABC05A766A11}"/>
                </a:ext>
              </a:extLst>
            </p:cNvPr>
            <p:cNvSpPr/>
            <p:nvPr/>
          </p:nvSpPr>
          <p:spPr>
            <a:xfrm>
              <a:off x="9126074" y="4195486"/>
              <a:ext cx="125506" cy="12550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C3959CF2-087E-5B49-AB14-226CCADBDCAB}"/>
                </a:ext>
              </a:extLst>
            </p:cNvPr>
            <p:cNvSpPr/>
            <p:nvPr/>
          </p:nvSpPr>
          <p:spPr>
            <a:xfrm>
              <a:off x="8758522" y="4527179"/>
              <a:ext cx="125506" cy="12550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B28F3A0B-028D-BC4D-8246-754525A77A03}"/>
                </a:ext>
              </a:extLst>
            </p:cNvPr>
            <p:cNvSpPr/>
            <p:nvPr/>
          </p:nvSpPr>
          <p:spPr>
            <a:xfrm>
              <a:off x="8910922" y="4679579"/>
              <a:ext cx="125506" cy="125506"/>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00A39970-3554-FC4D-893E-713FADE7C8C9}"/>
                </a:ext>
              </a:extLst>
            </p:cNvPr>
            <p:cNvSpPr/>
            <p:nvPr/>
          </p:nvSpPr>
          <p:spPr>
            <a:xfrm>
              <a:off x="9063322" y="4831979"/>
              <a:ext cx="125506" cy="125506"/>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5BCD7402-9EF9-3341-9596-8C9C5E0E722F}"/>
                </a:ext>
              </a:extLst>
            </p:cNvPr>
            <p:cNvSpPr/>
            <p:nvPr/>
          </p:nvSpPr>
          <p:spPr>
            <a:xfrm>
              <a:off x="7754468" y="4634748"/>
              <a:ext cx="125506" cy="12550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5C4F7869-3BE0-8D49-84F3-A0CA6D2ACC5A}"/>
                </a:ext>
              </a:extLst>
            </p:cNvPr>
            <p:cNvSpPr/>
            <p:nvPr/>
          </p:nvSpPr>
          <p:spPr>
            <a:xfrm>
              <a:off x="7906868" y="4787148"/>
              <a:ext cx="125506" cy="1255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FD3F4014-D3EA-B641-A69B-A9DF824E8F33}"/>
                </a:ext>
              </a:extLst>
            </p:cNvPr>
            <p:cNvSpPr/>
            <p:nvPr/>
          </p:nvSpPr>
          <p:spPr>
            <a:xfrm>
              <a:off x="8579220" y="4760255"/>
              <a:ext cx="125506" cy="1255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A9F4B7C0-441B-2A43-AFD0-2EC1508A56D7}"/>
                </a:ext>
              </a:extLst>
            </p:cNvPr>
            <p:cNvSpPr/>
            <p:nvPr/>
          </p:nvSpPr>
          <p:spPr>
            <a:xfrm>
              <a:off x="8731620" y="4912655"/>
              <a:ext cx="125506" cy="12550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97F82BD-5F6B-7A42-AD74-3298A2BFD19D}"/>
                </a:ext>
              </a:extLst>
            </p:cNvPr>
            <p:cNvSpPr/>
            <p:nvPr/>
          </p:nvSpPr>
          <p:spPr>
            <a:xfrm>
              <a:off x="8884020" y="5065055"/>
              <a:ext cx="125506" cy="12550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6F0C045D-E28C-D54D-B10B-365E93AFD7A9}"/>
                </a:ext>
              </a:extLst>
            </p:cNvPr>
            <p:cNvSpPr/>
            <p:nvPr/>
          </p:nvSpPr>
          <p:spPr>
            <a:xfrm>
              <a:off x="7853082" y="4374774"/>
              <a:ext cx="125506" cy="12550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C1606149-0AD7-144A-8F24-AA633DBA977F}"/>
                </a:ext>
              </a:extLst>
            </p:cNvPr>
            <p:cNvSpPr/>
            <p:nvPr/>
          </p:nvSpPr>
          <p:spPr>
            <a:xfrm>
              <a:off x="8005482" y="4527174"/>
              <a:ext cx="125506" cy="12550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4833A747-FFAE-E646-9796-A1E6D07EDC18}"/>
                </a:ext>
              </a:extLst>
            </p:cNvPr>
            <p:cNvSpPr/>
            <p:nvPr/>
          </p:nvSpPr>
          <p:spPr>
            <a:xfrm>
              <a:off x="8157882" y="4679574"/>
              <a:ext cx="125506" cy="1255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65543EB4-20BE-5D47-ACE7-80B006E5D18C}"/>
                </a:ext>
              </a:extLst>
            </p:cNvPr>
            <p:cNvSpPr/>
            <p:nvPr/>
          </p:nvSpPr>
          <p:spPr>
            <a:xfrm>
              <a:off x="8310282" y="4831974"/>
              <a:ext cx="125506" cy="12550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AE9C374A-3070-8A49-8747-7B08FA21A862}"/>
                </a:ext>
              </a:extLst>
            </p:cNvPr>
            <p:cNvSpPr/>
            <p:nvPr/>
          </p:nvSpPr>
          <p:spPr>
            <a:xfrm>
              <a:off x="8337176" y="4912657"/>
              <a:ext cx="125506" cy="12550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6F440A9A-9347-3D4D-A676-A3859030D645}"/>
                </a:ext>
              </a:extLst>
            </p:cNvPr>
            <p:cNvSpPr/>
            <p:nvPr/>
          </p:nvSpPr>
          <p:spPr>
            <a:xfrm>
              <a:off x="8489576" y="5065057"/>
              <a:ext cx="125506" cy="12550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594E007F-43EF-2F4B-B478-57B27B8394CF}"/>
                </a:ext>
              </a:extLst>
            </p:cNvPr>
            <p:cNvSpPr/>
            <p:nvPr/>
          </p:nvSpPr>
          <p:spPr>
            <a:xfrm>
              <a:off x="8641976" y="5217457"/>
              <a:ext cx="125506" cy="12550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6D9FD15A-C2C3-3D4B-884F-E06021404870}"/>
                </a:ext>
              </a:extLst>
            </p:cNvPr>
            <p:cNvSpPr/>
            <p:nvPr/>
          </p:nvSpPr>
          <p:spPr>
            <a:xfrm>
              <a:off x="8274424" y="5549150"/>
              <a:ext cx="125506" cy="125506"/>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82BDE400-F6BE-B14B-9F8B-AD985F470AC1}"/>
                </a:ext>
              </a:extLst>
            </p:cNvPr>
            <p:cNvSpPr/>
            <p:nvPr/>
          </p:nvSpPr>
          <p:spPr>
            <a:xfrm>
              <a:off x="8892991" y="4697507"/>
              <a:ext cx="125506" cy="125506"/>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D2E5C0DE-BD6A-C44B-9A2A-B6ACB189FFD6}"/>
                </a:ext>
              </a:extLst>
            </p:cNvPr>
            <p:cNvSpPr/>
            <p:nvPr/>
          </p:nvSpPr>
          <p:spPr>
            <a:xfrm>
              <a:off x="9045391" y="4849907"/>
              <a:ext cx="125506" cy="12550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DD9E8877-451E-014D-B632-A96E9C9A5231}"/>
                </a:ext>
              </a:extLst>
            </p:cNvPr>
            <p:cNvSpPr/>
            <p:nvPr/>
          </p:nvSpPr>
          <p:spPr>
            <a:xfrm>
              <a:off x="8677839" y="5181600"/>
              <a:ext cx="125506" cy="12550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7780C6F1-18E3-EA48-BE9F-4D767FB401E7}"/>
                </a:ext>
              </a:extLst>
            </p:cNvPr>
            <p:cNvSpPr/>
            <p:nvPr/>
          </p:nvSpPr>
          <p:spPr>
            <a:xfrm>
              <a:off x="8830239" y="5334000"/>
              <a:ext cx="125506" cy="125506"/>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3B781BC5-CEA7-4645-86FA-C0F68309B4E3}"/>
                </a:ext>
              </a:extLst>
            </p:cNvPr>
            <p:cNvSpPr/>
            <p:nvPr/>
          </p:nvSpPr>
          <p:spPr>
            <a:xfrm>
              <a:off x="8982639" y="5486400"/>
              <a:ext cx="125506" cy="125506"/>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3" name="Rectangle 82">
            <a:extLst>
              <a:ext uri="{FF2B5EF4-FFF2-40B4-BE49-F238E27FC236}">
                <a16:creationId xmlns:a16="http://schemas.microsoft.com/office/drawing/2014/main" id="{41168385-FB0A-4248-AB47-AF6DA7AB8491}"/>
              </a:ext>
            </a:extLst>
          </p:cNvPr>
          <p:cNvSpPr/>
          <p:nvPr/>
        </p:nvSpPr>
        <p:spPr>
          <a:xfrm>
            <a:off x="1434353" y="3120401"/>
            <a:ext cx="1644939" cy="3176128"/>
          </a:xfrm>
          <a:prstGeom prst="rect">
            <a:avLst/>
          </a:prstGeom>
          <a:solidFill>
            <a:schemeClr val="accent1">
              <a:lumMod val="75000"/>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97C86867-25FC-8A40-B628-9C2D1B550270}"/>
              </a:ext>
            </a:extLst>
          </p:cNvPr>
          <p:cNvSpPr/>
          <p:nvPr/>
        </p:nvSpPr>
        <p:spPr>
          <a:xfrm>
            <a:off x="3094935" y="3093514"/>
            <a:ext cx="1782904" cy="3176128"/>
          </a:xfrm>
          <a:prstGeom prst="rect">
            <a:avLst/>
          </a:prstGeom>
          <a:solidFill>
            <a:schemeClr val="accent6">
              <a:lumMod val="60000"/>
              <a:lumOff val="40000"/>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87F537ED-3850-374D-B128-F5093D66395B}"/>
              </a:ext>
            </a:extLst>
          </p:cNvPr>
          <p:cNvSpPr txBox="1"/>
          <p:nvPr/>
        </p:nvSpPr>
        <p:spPr>
          <a:xfrm>
            <a:off x="6557952" y="5971178"/>
            <a:ext cx="1319336" cy="369332"/>
          </a:xfrm>
          <a:prstGeom prst="rect">
            <a:avLst/>
          </a:prstGeom>
          <a:noFill/>
        </p:spPr>
        <p:txBody>
          <a:bodyPr wrap="none" rtlCol="0">
            <a:spAutoFit/>
          </a:bodyPr>
          <a:lstStyle/>
          <a:p>
            <a:r>
              <a:rPr lang="en-US" dirty="0"/>
              <a:t>Cluster Var1</a:t>
            </a:r>
          </a:p>
        </p:txBody>
      </p:sp>
      <p:sp>
        <p:nvSpPr>
          <p:cNvPr id="86" name="TextBox 85">
            <a:extLst>
              <a:ext uri="{FF2B5EF4-FFF2-40B4-BE49-F238E27FC236}">
                <a16:creationId xmlns:a16="http://schemas.microsoft.com/office/drawing/2014/main" id="{F9BB0440-77DC-2944-8D04-927A7A6CF488}"/>
              </a:ext>
            </a:extLst>
          </p:cNvPr>
          <p:cNvSpPr txBox="1"/>
          <p:nvPr/>
        </p:nvSpPr>
        <p:spPr>
          <a:xfrm>
            <a:off x="8947312" y="5926133"/>
            <a:ext cx="1319336" cy="369332"/>
          </a:xfrm>
          <a:prstGeom prst="rect">
            <a:avLst/>
          </a:prstGeom>
          <a:noFill/>
        </p:spPr>
        <p:txBody>
          <a:bodyPr wrap="none" rtlCol="0">
            <a:spAutoFit/>
          </a:bodyPr>
          <a:lstStyle/>
          <a:p>
            <a:r>
              <a:rPr lang="en-US" dirty="0"/>
              <a:t>Cluster Var2</a:t>
            </a:r>
          </a:p>
        </p:txBody>
      </p:sp>
      <p:sp>
        <p:nvSpPr>
          <p:cNvPr id="87" name="Rectangle 86">
            <a:extLst>
              <a:ext uri="{FF2B5EF4-FFF2-40B4-BE49-F238E27FC236}">
                <a16:creationId xmlns:a16="http://schemas.microsoft.com/office/drawing/2014/main" id="{C9796DF4-10C5-2447-9BC5-1C98BC2DFB67}"/>
              </a:ext>
            </a:extLst>
          </p:cNvPr>
          <p:cNvSpPr/>
          <p:nvPr/>
        </p:nvSpPr>
        <p:spPr>
          <a:xfrm>
            <a:off x="5307815" y="1924139"/>
            <a:ext cx="1057836" cy="3970318"/>
          </a:xfrm>
          <a:prstGeom prst="rect">
            <a:avLst/>
          </a:prstGeom>
        </p:spPr>
        <p:txBody>
          <a:bodyPr wrap="square">
            <a:spAutoFit/>
          </a:bodyPr>
          <a:lstStyle/>
          <a:p>
            <a:r>
              <a:rPr lang="en-US" dirty="0"/>
              <a:t>UUP 1 </a:t>
            </a:r>
          </a:p>
          <a:p>
            <a:r>
              <a:rPr lang="en-US" dirty="0"/>
              <a:t>DHT 1 </a:t>
            </a:r>
          </a:p>
          <a:p>
            <a:r>
              <a:rPr lang="en-US" dirty="0"/>
              <a:t>FRO 1 </a:t>
            </a:r>
          </a:p>
          <a:p>
            <a:r>
              <a:rPr lang="en-US" dirty="0"/>
              <a:t>TNP 1 </a:t>
            </a:r>
          </a:p>
          <a:p>
            <a:r>
              <a:rPr lang="en-US" dirty="0"/>
              <a:t>NAT 1 </a:t>
            </a:r>
          </a:p>
          <a:p>
            <a:r>
              <a:rPr lang="en-US" dirty="0"/>
              <a:t>TNK 1 </a:t>
            </a:r>
          </a:p>
          <a:p>
            <a:r>
              <a:rPr lang="en-US" dirty="0"/>
              <a:t>NYT 1 </a:t>
            </a:r>
          </a:p>
          <a:p>
            <a:r>
              <a:rPr lang="en-US" dirty="0"/>
              <a:t>NKE 1 </a:t>
            </a:r>
          </a:p>
          <a:p>
            <a:r>
              <a:rPr lang="en-US" dirty="0"/>
              <a:t>MSFT 1 </a:t>
            </a:r>
          </a:p>
          <a:p>
            <a:r>
              <a:rPr lang="en-US" dirty="0"/>
              <a:t>IBM 1 </a:t>
            </a:r>
          </a:p>
          <a:p>
            <a:r>
              <a:rPr lang="en-US" dirty="0"/>
              <a:t>AMX 1 </a:t>
            </a:r>
          </a:p>
          <a:p>
            <a:r>
              <a:rPr lang="en-US" dirty="0"/>
              <a:t>XLK 1 </a:t>
            </a:r>
          </a:p>
          <a:p>
            <a:r>
              <a:rPr lang="en-US" dirty="0"/>
              <a:t>SPY 1 </a:t>
            </a:r>
          </a:p>
          <a:p>
            <a:r>
              <a:rPr lang="en-US" dirty="0"/>
              <a:t>DIA 1 </a:t>
            </a:r>
          </a:p>
        </p:txBody>
      </p:sp>
      <p:sp>
        <p:nvSpPr>
          <p:cNvPr id="88" name="TextBox 87">
            <a:extLst>
              <a:ext uri="{FF2B5EF4-FFF2-40B4-BE49-F238E27FC236}">
                <a16:creationId xmlns:a16="http://schemas.microsoft.com/office/drawing/2014/main" id="{EC7BFA93-30C5-C54E-87CF-5BC1CD8B7344}"/>
              </a:ext>
            </a:extLst>
          </p:cNvPr>
          <p:cNvSpPr txBox="1"/>
          <p:nvPr/>
        </p:nvSpPr>
        <p:spPr>
          <a:xfrm>
            <a:off x="10937972" y="1959777"/>
            <a:ext cx="877869" cy="3970318"/>
          </a:xfrm>
          <a:prstGeom prst="rect">
            <a:avLst/>
          </a:prstGeom>
          <a:noFill/>
        </p:spPr>
        <p:txBody>
          <a:bodyPr wrap="none" rtlCol="0">
            <a:spAutoFit/>
          </a:bodyPr>
          <a:lstStyle/>
          <a:p>
            <a:r>
              <a:rPr lang="en-US" dirty="0"/>
              <a:t>XLB 1 </a:t>
            </a:r>
          </a:p>
          <a:p>
            <a:r>
              <a:rPr lang="en-US" dirty="0"/>
              <a:t>XLE 1 </a:t>
            </a:r>
          </a:p>
          <a:p>
            <a:r>
              <a:rPr lang="en-US" dirty="0"/>
              <a:t>FXI 1 </a:t>
            </a:r>
          </a:p>
          <a:p>
            <a:r>
              <a:rPr lang="en-US" dirty="0"/>
              <a:t>EWU 1 </a:t>
            </a:r>
          </a:p>
          <a:p>
            <a:r>
              <a:rPr lang="en-US" dirty="0"/>
              <a:t>EWG 1 </a:t>
            </a:r>
          </a:p>
          <a:p>
            <a:r>
              <a:rPr lang="en-US" dirty="0"/>
              <a:t>EFA 1 </a:t>
            </a:r>
          </a:p>
          <a:p>
            <a:r>
              <a:rPr lang="en-US" dirty="0"/>
              <a:t>EWQ 1 </a:t>
            </a:r>
          </a:p>
          <a:p>
            <a:r>
              <a:rPr lang="en-US" dirty="0"/>
              <a:t>VGK 1 </a:t>
            </a:r>
          </a:p>
          <a:p>
            <a:r>
              <a:rPr lang="en-US" dirty="0"/>
              <a:t>EWJ 1 </a:t>
            </a:r>
          </a:p>
          <a:p>
            <a:r>
              <a:rPr lang="en-US" dirty="0"/>
              <a:t>VPL 1 </a:t>
            </a:r>
          </a:p>
          <a:p>
            <a:r>
              <a:rPr lang="en-US" dirty="0"/>
              <a:t>EEM 1 </a:t>
            </a:r>
          </a:p>
          <a:p>
            <a:r>
              <a:rPr lang="en-US" dirty="0"/>
              <a:t>EPP 1 </a:t>
            </a:r>
          </a:p>
          <a:p>
            <a:r>
              <a:rPr lang="en-US" dirty="0"/>
              <a:t>BAC 1 </a:t>
            </a:r>
          </a:p>
          <a:p>
            <a:r>
              <a:rPr lang="en-US" dirty="0"/>
              <a:t>XLF 1</a:t>
            </a:r>
          </a:p>
        </p:txBody>
      </p:sp>
      <p:sp>
        <p:nvSpPr>
          <p:cNvPr id="89" name="TextBox 88">
            <a:extLst>
              <a:ext uri="{FF2B5EF4-FFF2-40B4-BE49-F238E27FC236}">
                <a16:creationId xmlns:a16="http://schemas.microsoft.com/office/drawing/2014/main" id="{27221558-9033-0A4C-92E9-866246AD75A8}"/>
              </a:ext>
            </a:extLst>
          </p:cNvPr>
          <p:cNvSpPr txBox="1"/>
          <p:nvPr/>
        </p:nvSpPr>
        <p:spPr>
          <a:xfrm>
            <a:off x="5094666" y="1422650"/>
            <a:ext cx="6869509" cy="369332"/>
          </a:xfrm>
          <a:prstGeom prst="rect">
            <a:avLst/>
          </a:prstGeom>
          <a:noFill/>
        </p:spPr>
        <p:txBody>
          <a:bodyPr wrap="none" rtlCol="0">
            <a:spAutoFit/>
          </a:bodyPr>
          <a:lstStyle/>
          <a:p>
            <a:r>
              <a:rPr lang="en-US" dirty="0"/>
              <a:t>Using Inverse Variance Method to calculate the variance of each cluster</a:t>
            </a:r>
          </a:p>
        </p:txBody>
      </p:sp>
      <p:pic>
        <p:nvPicPr>
          <p:cNvPr id="91" name="Picture 90">
            <a:extLst>
              <a:ext uri="{FF2B5EF4-FFF2-40B4-BE49-F238E27FC236}">
                <a16:creationId xmlns:a16="http://schemas.microsoft.com/office/drawing/2014/main" id="{8F08F003-46F0-1F4A-91CB-78041C6BFBD5}"/>
              </a:ext>
            </a:extLst>
          </p:cNvPr>
          <p:cNvPicPr>
            <a:picLocks noChangeAspect="1"/>
          </p:cNvPicPr>
          <p:nvPr/>
        </p:nvPicPr>
        <p:blipFill>
          <a:blip r:embed="rId4"/>
          <a:stretch>
            <a:fillRect/>
          </a:stretch>
        </p:blipFill>
        <p:spPr>
          <a:xfrm>
            <a:off x="3270063" y="1404255"/>
            <a:ext cx="1816100" cy="939800"/>
          </a:xfrm>
          <a:prstGeom prst="rect">
            <a:avLst/>
          </a:prstGeom>
        </p:spPr>
      </p:pic>
    </p:spTree>
    <p:extLst>
      <p:ext uri="{BB962C8B-B14F-4D97-AF65-F5344CB8AC3E}">
        <p14:creationId xmlns:p14="http://schemas.microsoft.com/office/powerpoint/2010/main" val="10636792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92FD07F-D339-CC47-8219-77639D8D74E7}"/>
              </a:ext>
            </a:extLst>
          </p:cNvPr>
          <p:cNvSpPr/>
          <p:nvPr/>
        </p:nvSpPr>
        <p:spPr>
          <a:xfrm>
            <a:off x="0" y="0"/>
            <a:ext cx="12192000" cy="1404257"/>
          </a:xfrm>
          <a:prstGeom prst="rect">
            <a:avLst/>
          </a:prstGeom>
          <a:solidFill>
            <a:srgbClr val="7195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F861A2DF-D51D-CE4C-AC62-4979761E8C75}"/>
              </a:ext>
            </a:extLst>
          </p:cNvPr>
          <p:cNvPicPr>
            <a:picLocks noChangeAspect="1"/>
          </p:cNvPicPr>
          <p:nvPr/>
        </p:nvPicPr>
        <p:blipFill>
          <a:blip r:embed="rId2"/>
          <a:stretch>
            <a:fillRect/>
          </a:stretch>
        </p:blipFill>
        <p:spPr>
          <a:xfrm>
            <a:off x="316494" y="352336"/>
            <a:ext cx="3388179" cy="699583"/>
          </a:xfrm>
          <a:prstGeom prst="rect">
            <a:avLst/>
          </a:prstGeom>
        </p:spPr>
      </p:pic>
      <p:pic>
        <p:nvPicPr>
          <p:cNvPr id="4" name="Picture 3">
            <a:extLst>
              <a:ext uri="{FF2B5EF4-FFF2-40B4-BE49-F238E27FC236}">
                <a16:creationId xmlns:a16="http://schemas.microsoft.com/office/drawing/2014/main" id="{FCAC923D-42B3-8C4C-95ED-914B8FA6E1A9}"/>
              </a:ext>
            </a:extLst>
          </p:cNvPr>
          <p:cNvPicPr>
            <a:picLocks noChangeAspect="1"/>
          </p:cNvPicPr>
          <p:nvPr/>
        </p:nvPicPr>
        <p:blipFill>
          <a:blip r:embed="rId3"/>
          <a:stretch>
            <a:fillRect/>
          </a:stretch>
        </p:blipFill>
        <p:spPr>
          <a:xfrm>
            <a:off x="490176" y="2454416"/>
            <a:ext cx="4604490" cy="3842113"/>
          </a:xfrm>
          <a:prstGeom prst="rect">
            <a:avLst/>
          </a:prstGeom>
        </p:spPr>
      </p:pic>
      <p:cxnSp>
        <p:nvCxnSpPr>
          <p:cNvPr id="7" name="Straight Connector 6">
            <a:extLst>
              <a:ext uri="{FF2B5EF4-FFF2-40B4-BE49-F238E27FC236}">
                <a16:creationId xmlns:a16="http://schemas.microsoft.com/office/drawing/2014/main" id="{82640CC4-555B-6E41-98F8-620D7B917D44}"/>
              </a:ext>
            </a:extLst>
          </p:cNvPr>
          <p:cNvCxnSpPr/>
          <p:nvPr/>
        </p:nvCxnSpPr>
        <p:spPr>
          <a:xfrm>
            <a:off x="3079292" y="1828800"/>
            <a:ext cx="0" cy="50292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E9448A2-38EC-624F-907E-FB6DD64FCF77}"/>
              </a:ext>
            </a:extLst>
          </p:cNvPr>
          <p:cNvSpPr/>
          <p:nvPr/>
        </p:nvSpPr>
        <p:spPr>
          <a:xfrm>
            <a:off x="1434354" y="3120401"/>
            <a:ext cx="788894" cy="3176128"/>
          </a:xfrm>
          <a:prstGeom prst="rect">
            <a:avLst/>
          </a:prstGeom>
          <a:solidFill>
            <a:schemeClr val="accent1">
              <a:lumMod val="75000"/>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0135815-98E8-A346-A86B-412C7DB24283}"/>
              </a:ext>
            </a:extLst>
          </p:cNvPr>
          <p:cNvSpPr/>
          <p:nvPr/>
        </p:nvSpPr>
        <p:spPr>
          <a:xfrm>
            <a:off x="4105835" y="3093514"/>
            <a:ext cx="772004" cy="3176128"/>
          </a:xfrm>
          <a:prstGeom prst="rect">
            <a:avLst/>
          </a:prstGeom>
          <a:solidFill>
            <a:schemeClr val="accent6">
              <a:lumMod val="60000"/>
              <a:lumOff val="40000"/>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57AE8713-3FBB-D246-A96B-355113284F34}"/>
              </a:ext>
            </a:extLst>
          </p:cNvPr>
          <p:cNvCxnSpPr/>
          <p:nvPr/>
        </p:nvCxnSpPr>
        <p:spPr>
          <a:xfrm>
            <a:off x="2223248" y="1828800"/>
            <a:ext cx="0" cy="50292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65CEB99-B2A8-524A-A595-E8AE201B760E}"/>
              </a:ext>
            </a:extLst>
          </p:cNvPr>
          <p:cNvCxnSpPr/>
          <p:nvPr/>
        </p:nvCxnSpPr>
        <p:spPr>
          <a:xfrm>
            <a:off x="4092303" y="1828800"/>
            <a:ext cx="0" cy="50292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19CA386-56E8-834C-82E9-1AB14F33AD62}"/>
              </a:ext>
            </a:extLst>
          </p:cNvPr>
          <p:cNvSpPr/>
          <p:nvPr/>
        </p:nvSpPr>
        <p:spPr>
          <a:xfrm>
            <a:off x="3117004" y="3120401"/>
            <a:ext cx="961768" cy="3176128"/>
          </a:xfrm>
          <a:prstGeom prst="rect">
            <a:avLst/>
          </a:prstGeom>
          <a:solidFill>
            <a:schemeClr val="accent4">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B8991DF-3970-4145-B07F-392AD221109D}"/>
              </a:ext>
            </a:extLst>
          </p:cNvPr>
          <p:cNvSpPr/>
          <p:nvPr/>
        </p:nvSpPr>
        <p:spPr>
          <a:xfrm>
            <a:off x="2223248" y="3093514"/>
            <a:ext cx="856044" cy="3176128"/>
          </a:xfrm>
          <a:prstGeom prst="rect">
            <a:avLst/>
          </a:prstGeom>
          <a:solidFill>
            <a:schemeClr val="accent2">
              <a:lumMod val="50000"/>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A46D0693-3777-004C-8F32-FA5E805D8216}"/>
              </a:ext>
            </a:extLst>
          </p:cNvPr>
          <p:cNvSpPr/>
          <p:nvPr/>
        </p:nvSpPr>
        <p:spPr>
          <a:xfrm>
            <a:off x="5429612" y="4471445"/>
            <a:ext cx="895027" cy="376594"/>
          </a:xfrm>
          <a:prstGeom prst="rightArrow">
            <a:avLst/>
          </a:prstGeom>
          <a:solidFill>
            <a:srgbClr val="7195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581CA4C-6806-A64E-AC01-BC2B0355DE79}"/>
              </a:ext>
            </a:extLst>
          </p:cNvPr>
          <p:cNvPicPr>
            <a:picLocks noChangeAspect="1"/>
          </p:cNvPicPr>
          <p:nvPr/>
        </p:nvPicPr>
        <p:blipFill>
          <a:blip r:embed="rId3"/>
          <a:stretch>
            <a:fillRect/>
          </a:stretch>
        </p:blipFill>
        <p:spPr>
          <a:xfrm>
            <a:off x="6659585" y="2217396"/>
            <a:ext cx="4604490" cy="3842113"/>
          </a:xfrm>
          <a:prstGeom prst="rect">
            <a:avLst/>
          </a:prstGeom>
        </p:spPr>
      </p:pic>
      <p:cxnSp>
        <p:nvCxnSpPr>
          <p:cNvPr id="16" name="Straight Connector 15">
            <a:extLst>
              <a:ext uri="{FF2B5EF4-FFF2-40B4-BE49-F238E27FC236}">
                <a16:creationId xmlns:a16="http://schemas.microsoft.com/office/drawing/2014/main" id="{5BDE1992-224B-A448-8F53-EE89030F68F7}"/>
              </a:ext>
            </a:extLst>
          </p:cNvPr>
          <p:cNvCxnSpPr/>
          <p:nvPr/>
        </p:nvCxnSpPr>
        <p:spPr>
          <a:xfrm>
            <a:off x="9248701" y="1591780"/>
            <a:ext cx="0" cy="50292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8F8E52C-5EEC-2742-A00F-AA69EE2E1EF1}"/>
              </a:ext>
            </a:extLst>
          </p:cNvPr>
          <p:cNvSpPr/>
          <p:nvPr/>
        </p:nvSpPr>
        <p:spPr>
          <a:xfrm>
            <a:off x="7603763" y="2883381"/>
            <a:ext cx="367929" cy="3176128"/>
          </a:xfrm>
          <a:prstGeom prst="rect">
            <a:avLst/>
          </a:prstGeom>
          <a:solidFill>
            <a:schemeClr val="accent1">
              <a:lumMod val="75000"/>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7FFC45A-8422-3545-9C57-A04A369CEBF7}"/>
              </a:ext>
            </a:extLst>
          </p:cNvPr>
          <p:cNvSpPr/>
          <p:nvPr/>
        </p:nvSpPr>
        <p:spPr>
          <a:xfrm>
            <a:off x="10275244" y="2856494"/>
            <a:ext cx="449478" cy="3176128"/>
          </a:xfrm>
          <a:prstGeom prst="rect">
            <a:avLst/>
          </a:prstGeom>
          <a:solidFill>
            <a:schemeClr val="accent6">
              <a:lumMod val="60000"/>
              <a:lumOff val="40000"/>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96127A02-743A-434A-ABD0-F8106A7F6218}"/>
              </a:ext>
            </a:extLst>
          </p:cNvPr>
          <p:cNvCxnSpPr/>
          <p:nvPr/>
        </p:nvCxnSpPr>
        <p:spPr>
          <a:xfrm>
            <a:off x="8392657" y="1591780"/>
            <a:ext cx="0" cy="50292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16BB9DE-0A98-0948-AC9A-B45E8BBC5CE7}"/>
              </a:ext>
            </a:extLst>
          </p:cNvPr>
          <p:cNvCxnSpPr/>
          <p:nvPr/>
        </p:nvCxnSpPr>
        <p:spPr>
          <a:xfrm>
            <a:off x="10261712" y="1591780"/>
            <a:ext cx="0" cy="50292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FFDFE8AB-6877-464D-9A36-6B33EE95BEC8}"/>
              </a:ext>
            </a:extLst>
          </p:cNvPr>
          <p:cNvSpPr/>
          <p:nvPr/>
        </p:nvSpPr>
        <p:spPr>
          <a:xfrm>
            <a:off x="9270084" y="2867052"/>
            <a:ext cx="483825" cy="3176128"/>
          </a:xfrm>
          <a:prstGeom prst="rect">
            <a:avLst/>
          </a:prstGeom>
          <a:solidFill>
            <a:schemeClr val="accent4">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163A95B-5D0A-9C4F-86E7-5D5E6CF5EBF1}"/>
              </a:ext>
            </a:extLst>
          </p:cNvPr>
          <p:cNvSpPr/>
          <p:nvPr/>
        </p:nvSpPr>
        <p:spPr>
          <a:xfrm>
            <a:off x="8392657" y="2856494"/>
            <a:ext cx="420965" cy="3176128"/>
          </a:xfrm>
          <a:prstGeom prst="rect">
            <a:avLst/>
          </a:prstGeom>
          <a:solidFill>
            <a:schemeClr val="accent2">
              <a:lumMod val="50000"/>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5186B28D-D829-D045-B310-F5B3CCA79B41}"/>
              </a:ext>
            </a:extLst>
          </p:cNvPr>
          <p:cNvCxnSpPr/>
          <p:nvPr/>
        </p:nvCxnSpPr>
        <p:spPr>
          <a:xfrm>
            <a:off x="7971692" y="1662118"/>
            <a:ext cx="0" cy="50292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788700E-3805-F646-818D-48416973D1C9}"/>
              </a:ext>
            </a:extLst>
          </p:cNvPr>
          <p:cNvCxnSpPr/>
          <p:nvPr/>
        </p:nvCxnSpPr>
        <p:spPr>
          <a:xfrm>
            <a:off x="8813622" y="1662118"/>
            <a:ext cx="0" cy="50292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D78F670-E2DC-8E46-8419-03353AF0F564}"/>
              </a:ext>
            </a:extLst>
          </p:cNvPr>
          <p:cNvCxnSpPr/>
          <p:nvPr/>
        </p:nvCxnSpPr>
        <p:spPr>
          <a:xfrm>
            <a:off x="9769172" y="1662118"/>
            <a:ext cx="0" cy="50292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7B9C734C-5D56-3D45-B86E-18BBF42278ED}"/>
              </a:ext>
            </a:extLst>
          </p:cNvPr>
          <p:cNvSpPr/>
          <p:nvPr/>
        </p:nvSpPr>
        <p:spPr>
          <a:xfrm>
            <a:off x="7979657" y="2856494"/>
            <a:ext cx="420965" cy="3176128"/>
          </a:xfrm>
          <a:prstGeom prst="rect">
            <a:avLst/>
          </a:prstGeom>
          <a:solidFill>
            <a:srgbClr val="7030A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58B23C6-E092-0D4D-8EF8-AE32ACFEDBBA}"/>
              </a:ext>
            </a:extLst>
          </p:cNvPr>
          <p:cNvSpPr/>
          <p:nvPr/>
        </p:nvSpPr>
        <p:spPr>
          <a:xfrm>
            <a:off x="8836494" y="2856494"/>
            <a:ext cx="420965" cy="3176128"/>
          </a:xfrm>
          <a:prstGeom prst="rect">
            <a:avLst/>
          </a:prstGeom>
          <a:solidFill>
            <a:srgbClr val="92D05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D16D284-FFAB-D842-89DE-B8F4EDEF27E5}"/>
              </a:ext>
            </a:extLst>
          </p:cNvPr>
          <p:cNvSpPr/>
          <p:nvPr/>
        </p:nvSpPr>
        <p:spPr>
          <a:xfrm>
            <a:off x="9768274" y="2891683"/>
            <a:ext cx="487806" cy="3176128"/>
          </a:xfrm>
          <a:prstGeom prst="rect">
            <a:avLst/>
          </a:prstGeom>
          <a:solidFill>
            <a:schemeClr val="accent1">
              <a:lumMod val="75000"/>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71CE08D-2F3C-5845-94EE-AEFD2C5E813E}"/>
              </a:ext>
            </a:extLst>
          </p:cNvPr>
          <p:cNvSpPr/>
          <p:nvPr/>
        </p:nvSpPr>
        <p:spPr>
          <a:xfrm>
            <a:off x="10738253" y="2850723"/>
            <a:ext cx="420965" cy="3176128"/>
          </a:xfrm>
          <a:prstGeom prst="rect">
            <a:avLst/>
          </a:prstGeom>
          <a:solidFill>
            <a:srgbClr val="C0000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70E921EE-663E-3641-ABE0-B8AC120F3212}"/>
              </a:ext>
            </a:extLst>
          </p:cNvPr>
          <p:cNvCxnSpPr/>
          <p:nvPr/>
        </p:nvCxnSpPr>
        <p:spPr>
          <a:xfrm>
            <a:off x="10738253" y="1591780"/>
            <a:ext cx="0" cy="50292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6332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92FD07F-D339-CC47-8219-77639D8D74E7}"/>
              </a:ext>
            </a:extLst>
          </p:cNvPr>
          <p:cNvSpPr/>
          <p:nvPr/>
        </p:nvSpPr>
        <p:spPr>
          <a:xfrm>
            <a:off x="0" y="0"/>
            <a:ext cx="12192000" cy="1404257"/>
          </a:xfrm>
          <a:prstGeom prst="rect">
            <a:avLst/>
          </a:prstGeom>
          <a:solidFill>
            <a:srgbClr val="7195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F861A2DF-D51D-CE4C-AC62-4979761E8C75}"/>
              </a:ext>
            </a:extLst>
          </p:cNvPr>
          <p:cNvPicPr>
            <a:picLocks noChangeAspect="1"/>
          </p:cNvPicPr>
          <p:nvPr/>
        </p:nvPicPr>
        <p:blipFill>
          <a:blip r:embed="rId2"/>
          <a:stretch>
            <a:fillRect/>
          </a:stretch>
        </p:blipFill>
        <p:spPr>
          <a:xfrm>
            <a:off x="316494" y="352336"/>
            <a:ext cx="3388179" cy="699583"/>
          </a:xfrm>
          <a:prstGeom prst="rect">
            <a:avLst/>
          </a:prstGeom>
        </p:spPr>
      </p:pic>
      <p:sp>
        <p:nvSpPr>
          <p:cNvPr id="2" name="TextBox 1">
            <a:extLst>
              <a:ext uri="{FF2B5EF4-FFF2-40B4-BE49-F238E27FC236}">
                <a16:creationId xmlns:a16="http://schemas.microsoft.com/office/drawing/2014/main" id="{4D91E70B-4645-9744-841B-EC3B6E802C71}"/>
              </a:ext>
            </a:extLst>
          </p:cNvPr>
          <p:cNvSpPr txBox="1"/>
          <p:nvPr/>
        </p:nvSpPr>
        <p:spPr>
          <a:xfrm>
            <a:off x="673473" y="1756593"/>
            <a:ext cx="10845053" cy="3970318"/>
          </a:xfrm>
          <a:prstGeom prst="rect">
            <a:avLst/>
          </a:prstGeom>
          <a:noFill/>
        </p:spPr>
        <p:txBody>
          <a:bodyPr wrap="square" rtlCol="0">
            <a:spAutoFit/>
          </a:bodyPr>
          <a:lstStyle/>
          <a:p>
            <a:r>
              <a:rPr lang="en-US" b="1" u="sng" dirty="0"/>
              <a:t>WHERE WE ARE</a:t>
            </a:r>
          </a:p>
          <a:p>
            <a:r>
              <a:rPr lang="en-US" dirty="0"/>
              <a:t>	We have successfully implemented this portfolio construction method and have completed the back-	testing process. From the back-testing result, we can see Hierarchical method indeed decreases the 	portfolio annual volatility and increases its Sharpe ratio.</a:t>
            </a:r>
          </a:p>
          <a:p>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FF2C6D45-BCBD-F14B-A695-91ED4CDB5764}"/>
              </a:ext>
            </a:extLst>
          </p:cNvPr>
          <p:cNvPicPr>
            <a:picLocks noChangeAspect="1"/>
          </p:cNvPicPr>
          <p:nvPr/>
        </p:nvPicPr>
        <p:blipFill>
          <a:blip r:embed="rId3"/>
          <a:stretch>
            <a:fillRect/>
          </a:stretch>
        </p:blipFill>
        <p:spPr>
          <a:xfrm>
            <a:off x="26211" y="3527540"/>
            <a:ext cx="4164692" cy="3111928"/>
          </a:xfrm>
          <a:prstGeom prst="rect">
            <a:avLst/>
          </a:prstGeom>
        </p:spPr>
      </p:pic>
      <p:pic>
        <p:nvPicPr>
          <p:cNvPr id="9" name="Picture 8">
            <a:extLst>
              <a:ext uri="{FF2B5EF4-FFF2-40B4-BE49-F238E27FC236}">
                <a16:creationId xmlns:a16="http://schemas.microsoft.com/office/drawing/2014/main" id="{4ADBFF0E-6637-BE48-80E8-D7348C6EE261}"/>
              </a:ext>
            </a:extLst>
          </p:cNvPr>
          <p:cNvPicPr>
            <a:picLocks noChangeAspect="1"/>
          </p:cNvPicPr>
          <p:nvPr/>
        </p:nvPicPr>
        <p:blipFill>
          <a:blip r:embed="rId4"/>
          <a:stretch>
            <a:fillRect/>
          </a:stretch>
        </p:blipFill>
        <p:spPr>
          <a:xfrm>
            <a:off x="3769989" y="3311782"/>
            <a:ext cx="4490357" cy="3113475"/>
          </a:xfrm>
          <a:prstGeom prst="rect">
            <a:avLst/>
          </a:prstGeom>
        </p:spPr>
      </p:pic>
      <p:pic>
        <p:nvPicPr>
          <p:cNvPr id="11" name="Picture 10">
            <a:extLst>
              <a:ext uri="{FF2B5EF4-FFF2-40B4-BE49-F238E27FC236}">
                <a16:creationId xmlns:a16="http://schemas.microsoft.com/office/drawing/2014/main" id="{9B2AE850-6BBA-CB40-9B62-862ECF04097E}"/>
              </a:ext>
            </a:extLst>
          </p:cNvPr>
          <p:cNvPicPr>
            <a:picLocks noChangeAspect="1"/>
          </p:cNvPicPr>
          <p:nvPr/>
        </p:nvPicPr>
        <p:blipFill>
          <a:blip r:embed="rId5"/>
          <a:stretch>
            <a:fillRect/>
          </a:stretch>
        </p:blipFill>
        <p:spPr>
          <a:xfrm>
            <a:off x="7902025" y="3395742"/>
            <a:ext cx="4151086" cy="2683505"/>
          </a:xfrm>
          <a:prstGeom prst="rect">
            <a:avLst/>
          </a:prstGeom>
        </p:spPr>
      </p:pic>
    </p:spTree>
    <p:extLst>
      <p:ext uri="{BB962C8B-B14F-4D97-AF65-F5344CB8AC3E}">
        <p14:creationId xmlns:p14="http://schemas.microsoft.com/office/powerpoint/2010/main" val="2620964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92FD07F-D339-CC47-8219-77639D8D74E7}"/>
              </a:ext>
            </a:extLst>
          </p:cNvPr>
          <p:cNvSpPr/>
          <p:nvPr/>
        </p:nvSpPr>
        <p:spPr>
          <a:xfrm>
            <a:off x="0" y="0"/>
            <a:ext cx="12192000" cy="1404257"/>
          </a:xfrm>
          <a:prstGeom prst="rect">
            <a:avLst/>
          </a:prstGeom>
          <a:solidFill>
            <a:srgbClr val="7195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F861A2DF-D51D-CE4C-AC62-4979761E8C75}"/>
              </a:ext>
            </a:extLst>
          </p:cNvPr>
          <p:cNvPicPr>
            <a:picLocks noChangeAspect="1"/>
          </p:cNvPicPr>
          <p:nvPr/>
        </p:nvPicPr>
        <p:blipFill>
          <a:blip r:embed="rId2"/>
          <a:stretch>
            <a:fillRect/>
          </a:stretch>
        </p:blipFill>
        <p:spPr>
          <a:xfrm>
            <a:off x="316494" y="352336"/>
            <a:ext cx="3388179" cy="699583"/>
          </a:xfrm>
          <a:prstGeom prst="rect">
            <a:avLst/>
          </a:prstGeom>
        </p:spPr>
      </p:pic>
      <p:sp>
        <p:nvSpPr>
          <p:cNvPr id="2" name="TextBox 1">
            <a:extLst>
              <a:ext uri="{FF2B5EF4-FFF2-40B4-BE49-F238E27FC236}">
                <a16:creationId xmlns:a16="http://schemas.microsoft.com/office/drawing/2014/main" id="{4D91E70B-4645-9744-841B-EC3B6E802C71}"/>
              </a:ext>
            </a:extLst>
          </p:cNvPr>
          <p:cNvSpPr txBox="1"/>
          <p:nvPr/>
        </p:nvSpPr>
        <p:spPr>
          <a:xfrm>
            <a:off x="673473" y="1756593"/>
            <a:ext cx="10845053" cy="3970318"/>
          </a:xfrm>
          <a:prstGeom prst="rect">
            <a:avLst/>
          </a:prstGeom>
          <a:noFill/>
        </p:spPr>
        <p:txBody>
          <a:bodyPr wrap="square" rtlCol="0">
            <a:spAutoFit/>
          </a:bodyPr>
          <a:lstStyle/>
          <a:p>
            <a:r>
              <a:rPr lang="en-US" b="1" u="sng" dirty="0"/>
              <a:t>WHERE WE ARE</a:t>
            </a:r>
          </a:p>
          <a:p>
            <a:r>
              <a:rPr lang="en-US" dirty="0"/>
              <a:t>	We have successfully implemented this portfolio construction method and have completed the back-	testing process. From the back-testing result, we can see Hierarchical method indeed decreases the 	portfolio annual volatility and increases its Sharpe ratio.</a:t>
            </a:r>
          </a:p>
          <a:p>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FF2C6D45-BCBD-F14B-A695-91ED4CDB5764}"/>
              </a:ext>
            </a:extLst>
          </p:cNvPr>
          <p:cNvPicPr>
            <a:picLocks noChangeAspect="1"/>
          </p:cNvPicPr>
          <p:nvPr/>
        </p:nvPicPr>
        <p:blipFill>
          <a:blip r:embed="rId3"/>
          <a:stretch>
            <a:fillRect/>
          </a:stretch>
        </p:blipFill>
        <p:spPr>
          <a:xfrm>
            <a:off x="26211" y="3527540"/>
            <a:ext cx="4164692" cy="3111928"/>
          </a:xfrm>
          <a:prstGeom prst="rect">
            <a:avLst/>
          </a:prstGeom>
        </p:spPr>
      </p:pic>
      <p:pic>
        <p:nvPicPr>
          <p:cNvPr id="9" name="Picture 8">
            <a:extLst>
              <a:ext uri="{FF2B5EF4-FFF2-40B4-BE49-F238E27FC236}">
                <a16:creationId xmlns:a16="http://schemas.microsoft.com/office/drawing/2014/main" id="{4ADBFF0E-6637-BE48-80E8-D7348C6EE261}"/>
              </a:ext>
            </a:extLst>
          </p:cNvPr>
          <p:cNvPicPr>
            <a:picLocks noChangeAspect="1"/>
          </p:cNvPicPr>
          <p:nvPr/>
        </p:nvPicPr>
        <p:blipFill>
          <a:blip r:embed="rId4"/>
          <a:stretch>
            <a:fillRect/>
          </a:stretch>
        </p:blipFill>
        <p:spPr>
          <a:xfrm>
            <a:off x="3769989" y="3311782"/>
            <a:ext cx="4490357" cy="3113475"/>
          </a:xfrm>
          <a:prstGeom prst="rect">
            <a:avLst/>
          </a:prstGeom>
        </p:spPr>
      </p:pic>
      <p:pic>
        <p:nvPicPr>
          <p:cNvPr id="11" name="Picture 10">
            <a:extLst>
              <a:ext uri="{FF2B5EF4-FFF2-40B4-BE49-F238E27FC236}">
                <a16:creationId xmlns:a16="http://schemas.microsoft.com/office/drawing/2014/main" id="{9B2AE850-6BBA-CB40-9B62-862ECF04097E}"/>
              </a:ext>
            </a:extLst>
          </p:cNvPr>
          <p:cNvPicPr>
            <a:picLocks noChangeAspect="1"/>
          </p:cNvPicPr>
          <p:nvPr/>
        </p:nvPicPr>
        <p:blipFill>
          <a:blip r:embed="rId5"/>
          <a:stretch>
            <a:fillRect/>
          </a:stretch>
        </p:blipFill>
        <p:spPr>
          <a:xfrm>
            <a:off x="7853038" y="3321606"/>
            <a:ext cx="4151086" cy="3243726"/>
          </a:xfrm>
          <a:prstGeom prst="rect">
            <a:avLst/>
          </a:prstGeom>
        </p:spPr>
      </p:pic>
      <p:sp>
        <p:nvSpPr>
          <p:cNvPr id="3" name="Rectangle 2">
            <a:extLst>
              <a:ext uri="{FF2B5EF4-FFF2-40B4-BE49-F238E27FC236}">
                <a16:creationId xmlns:a16="http://schemas.microsoft.com/office/drawing/2014/main" id="{A9AADC90-21B2-184A-ADA5-FAB42965DDD6}"/>
              </a:ext>
            </a:extLst>
          </p:cNvPr>
          <p:cNvSpPr/>
          <p:nvPr/>
        </p:nvSpPr>
        <p:spPr>
          <a:xfrm>
            <a:off x="4004938" y="5471409"/>
            <a:ext cx="7696200" cy="95384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05A4068-A3BC-8440-B84B-8DAADAD1BF11}"/>
              </a:ext>
            </a:extLst>
          </p:cNvPr>
          <p:cNvSpPr/>
          <p:nvPr/>
        </p:nvSpPr>
        <p:spPr>
          <a:xfrm>
            <a:off x="4018562" y="4136473"/>
            <a:ext cx="7696200" cy="72600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0615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92FD07F-D339-CC47-8219-77639D8D74E7}"/>
              </a:ext>
            </a:extLst>
          </p:cNvPr>
          <p:cNvSpPr/>
          <p:nvPr/>
        </p:nvSpPr>
        <p:spPr>
          <a:xfrm>
            <a:off x="0" y="0"/>
            <a:ext cx="12192000" cy="1404257"/>
          </a:xfrm>
          <a:prstGeom prst="rect">
            <a:avLst/>
          </a:prstGeom>
          <a:solidFill>
            <a:srgbClr val="7195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F861A2DF-D51D-CE4C-AC62-4979761E8C75}"/>
              </a:ext>
            </a:extLst>
          </p:cNvPr>
          <p:cNvPicPr>
            <a:picLocks noChangeAspect="1"/>
          </p:cNvPicPr>
          <p:nvPr/>
        </p:nvPicPr>
        <p:blipFill>
          <a:blip r:embed="rId2"/>
          <a:stretch>
            <a:fillRect/>
          </a:stretch>
        </p:blipFill>
        <p:spPr>
          <a:xfrm>
            <a:off x="316494" y="352336"/>
            <a:ext cx="3388179" cy="699583"/>
          </a:xfrm>
          <a:prstGeom prst="rect">
            <a:avLst/>
          </a:prstGeom>
        </p:spPr>
      </p:pic>
      <p:sp>
        <p:nvSpPr>
          <p:cNvPr id="2" name="Rectangle 1">
            <a:extLst>
              <a:ext uri="{FF2B5EF4-FFF2-40B4-BE49-F238E27FC236}">
                <a16:creationId xmlns:a16="http://schemas.microsoft.com/office/drawing/2014/main" id="{7BE7022E-8C84-5D45-A15B-E84A3005AA9A}"/>
              </a:ext>
            </a:extLst>
          </p:cNvPr>
          <p:cNvSpPr/>
          <p:nvPr/>
        </p:nvSpPr>
        <p:spPr>
          <a:xfrm>
            <a:off x="1183340" y="2139460"/>
            <a:ext cx="9466730" cy="1200329"/>
          </a:xfrm>
          <a:prstGeom prst="rect">
            <a:avLst/>
          </a:prstGeom>
        </p:spPr>
        <p:txBody>
          <a:bodyPr wrap="square">
            <a:spAutoFit/>
          </a:bodyPr>
          <a:lstStyle/>
          <a:p>
            <a:r>
              <a:rPr lang="en-US" b="0" i="0" dirty="0">
                <a:solidFill>
                  <a:srgbClr val="454952"/>
                </a:solidFill>
                <a:effectLst/>
                <a:latin typeface="FaktPro"/>
              </a:rPr>
              <a:t>The patterns that stand out are that Mean-Variance optimization is not diversified at all as it just allocates everything to the ETF which had the highest mean-variance ratio over the last year. In addition, there are many numerical problems with performing the optimization, adding to the overall instability.</a:t>
            </a:r>
            <a:endParaRPr lang="en-US" dirty="0"/>
          </a:p>
        </p:txBody>
      </p:sp>
    </p:spTree>
    <p:extLst>
      <p:ext uri="{BB962C8B-B14F-4D97-AF65-F5344CB8AC3E}">
        <p14:creationId xmlns:p14="http://schemas.microsoft.com/office/powerpoint/2010/main" val="29072047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92FD07F-D339-CC47-8219-77639D8D74E7}"/>
              </a:ext>
            </a:extLst>
          </p:cNvPr>
          <p:cNvSpPr/>
          <p:nvPr/>
        </p:nvSpPr>
        <p:spPr>
          <a:xfrm>
            <a:off x="0" y="0"/>
            <a:ext cx="12192000" cy="1404257"/>
          </a:xfrm>
          <a:prstGeom prst="rect">
            <a:avLst/>
          </a:prstGeom>
          <a:solidFill>
            <a:srgbClr val="7195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F861A2DF-D51D-CE4C-AC62-4979761E8C75}"/>
              </a:ext>
            </a:extLst>
          </p:cNvPr>
          <p:cNvPicPr>
            <a:picLocks noChangeAspect="1"/>
          </p:cNvPicPr>
          <p:nvPr/>
        </p:nvPicPr>
        <p:blipFill>
          <a:blip r:embed="rId2"/>
          <a:stretch>
            <a:fillRect/>
          </a:stretch>
        </p:blipFill>
        <p:spPr>
          <a:xfrm>
            <a:off x="316494" y="352336"/>
            <a:ext cx="3388179" cy="699583"/>
          </a:xfrm>
          <a:prstGeom prst="rect">
            <a:avLst/>
          </a:prstGeom>
        </p:spPr>
      </p:pic>
    </p:spTree>
    <p:extLst>
      <p:ext uri="{BB962C8B-B14F-4D97-AF65-F5344CB8AC3E}">
        <p14:creationId xmlns:p14="http://schemas.microsoft.com/office/powerpoint/2010/main" val="3711505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92FD07F-D339-CC47-8219-77639D8D74E7}"/>
              </a:ext>
            </a:extLst>
          </p:cNvPr>
          <p:cNvSpPr/>
          <p:nvPr/>
        </p:nvSpPr>
        <p:spPr>
          <a:xfrm>
            <a:off x="0" y="0"/>
            <a:ext cx="12192000" cy="1404257"/>
          </a:xfrm>
          <a:prstGeom prst="rect">
            <a:avLst/>
          </a:prstGeom>
          <a:solidFill>
            <a:srgbClr val="7195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F861A2DF-D51D-CE4C-AC62-4979761E8C75}"/>
              </a:ext>
            </a:extLst>
          </p:cNvPr>
          <p:cNvPicPr>
            <a:picLocks noChangeAspect="1"/>
          </p:cNvPicPr>
          <p:nvPr/>
        </p:nvPicPr>
        <p:blipFill>
          <a:blip r:embed="rId2"/>
          <a:stretch>
            <a:fillRect/>
          </a:stretch>
        </p:blipFill>
        <p:spPr>
          <a:xfrm>
            <a:off x="316494" y="352336"/>
            <a:ext cx="3388179" cy="699583"/>
          </a:xfrm>
          <a:prstGeom prst="rect">
            <a:avLst/>
          </a:prstGeom>
        </p:spPr>
      </p:pic>
      <p:pic>
        <p:nvPicPr>
          <p:cNvPr id="4" name="Picture 3">
            <a:extLst>
              <a:ext uri="{FF2B5EF4-FFF2-40B4-BE49-F238E27FC236}">
                <a16:creationId xmlns:a16="http://schemas.microsoft.com/office/drawing/2014/main" id="{65CAC9A4-12C0-0E4E-9C9F-D0D01640CCE0}"/>
              </a:ext>
            </a:extLst>
          </p:cNvPr>
          <p:cNvPicPr>
            <a:picLocks noChangeAspect="1"/>
          </p:cNvPicPr>
          <p:nvPr/>
        </p:nvPicPr>
        <p:blipFill>
          <a:blip r:embed="rId3"/>
          <a:stretch>
            <a:fillRect/>
          </a:stretch>
        </p:blipFill>
        <p:spPr>
          <a:xfrm>
            <a:off x="749508" y="2037343"/>
            <a:ext cx="9713626" cy="4693001"/>
          </a:xfrm>
          <a:prstGeom prst="rect">
            <a:avLst/>
          </a:prstGeom>
        </p:spPr>
      </p:pic>
      <p:sp>
        <p:nvSpPr>
          <p:cNvPr id="7" name="TextBox 6">
            <a:extLst>
              <a:ext uri="{FF2B5EF4-FFF2-40B4-BE49-F238E27FC236}">
                <a16:creationId xmlns:a16="http://schemas.microsoft.com/office/drawing/2014/main" id="{5FC14FCA-C6E5-BC4A-9444-9C2832470331}"/>
              </a:ext>
            </a:extLst>
          </p:cNvPr>
          <p:cNvSpPr txBox="1"/>
          <p:nvPr/>
        </p:nvSpPr>
        <p:spPr>
          <a:xfrm>
            <a:off x="5125150" y="1668011"/>
            <a:ext cx="1378391" cy="369332"/>
          </a:xfrm>
          <a:prstGeom prst="rect">
            <a:avLst/>
          </a:prstGeom>
          <a:noFill/>
        </p:spPr>
        <p:txBody>
          <a:bodyPr wrap="none" rtlCol="0">
            <a:spAutoFit/>
          </a:bodyPr>
          <a:lstStyle/>
          <a:p>
            <a:r>
              <a:rPr lang="en-US" dirty="0"/>
              <a:t>Sharpe Ratio</a:t>
            </a:r>
          </a:p>
        </p:txBody>
      </p:sp>
    </p:spTree>
    <p:extLst>
      <p:ext uri="{BB962C8B-B14F-4D97-AF65-F5344CB8AC3E}">
        <p14:creationId xmlns:p14="http://schemas.microsoft.com/office/powerpoint/2010/main" val="1497795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92FD07F-D339-CC47-8219-77639D8D74E7}"/>
              </a:ext>
            </a:extLst>
          </p:cNvPr>
          <p:cNvSpPr/>
          <p:nvPr/>
        </p:nvSpPr>
        <p:spPr>
          <a:xfrm>
            <a:off x="0" y="0"/>
            <a:ext cx="12192000" cy="1404257"/>
          </a:xfrm>
          <a:prstGeom prst="rect">
            <a:avLst/>
          </a:prstGeom>
          <a:solidFill>
            <a:srgbClr val="7195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F861A2DF-D51D-CE4C-AC62-4979761E8C75}"/>
              </a:ext>
            </a:extLst>
          </p:cNvPr>
          <p:cNvPicPr>
            <a:picLocks noChangeAspect="1"/>
          </p:cNvPicPr>
          <p:nvPr/>
        </p:nvPicPr>
        <p:blipFill>
          <a:blip r:embed="rId2"/>
          <a:stretch>
            <a:fillRect/>
          </a:stretch>
        </p:blipFill>
        <p:spPr>
          <a:xfrm>
            <a:off x="316494" y="352336"/>
            <a:ext cx="3388179" cy="699583"/>
          </a:xfrm>
          <a:prstGeom prst="rect">
            <a:avLst/>
          </a:prstGeom>
        </p:spPr>
      </p:pic>
      <p:pic>
        <p:nvPicPr>
          <p:cNvPr id="3" name="Picture 2">
            <a:extLst>
              <a:ext uri="{FF2B5EF4-FFF2-40B4-BE49-F238E27FC236}">
                <a16:creationId xmlns:a16="http://schemas.microsoft.com/office/drawing/2014/main" id="{3AE5D2E0-CE1D-8B4F-9FAC-49CC0E2B4D85}"/>
              </a:ext>
            </a:extLst>
          </p:cNvPr>
          <p:cNvPicPr>
            <a:picLocks noChangeAspect="1"/>
          </p:cNvPicPr>
          <p:nvPr/>
        </p:nvPicPr>
        <p:blipFill>
          <a:blip r:embed="rId3"/>
          <a:stretch>
            <a:fillRect/>
          </a:stretch>
        </p:blipFill>
        <p:spPr>
          <a:xfrm>
            <a:off x="1198604" y="2037254"/>
            <a:ext cx="9489989" cy="4409750"/>
          </a:xfrm>
          <a:prstGeom prst="rect">
            <a:avLst/>
          </a:prstGeom>
        </p:spPr>
      </p:pic>
      <p:sp>
        <p:nvSpPr>
          <p:cNvPr id="4" name="TextBox 3">
            <a:extLst>
              <a:ext uri="{FF2B5EF4-FFF2-40B4-BE49-F238E27FC236}">
                <a16:creationId xmlns:a16="http://schemas.microsoft.com/office/drawing/2014/main" id="{ACA965A8-A7EB-CB45-BE95-BEF09D6A59C7}"/>
              </a:ext>
            </a:extLst>
          </p:cNvPr>
          <p:cNvSpPr txBox="1"/>
          <p:nvPr/>
        </p:nvSpPr>
        <p:spPr>
          <a:xfrm>
            <a:off x="5592785" y="1667922"/>
            <a:ext cx="1006429" cy="369332"/>
          </a:xfrm>
          <a:prstGeom prst="rect">
            <a:avLst/>
          </a:prstGeom>
          <a:noFill/>
        </p:spPr>
        <p:txBody>
          <a:bodyPr wrap="none" rtlCol="0">
            <a:spAutoFit/>
          </a:bodyPr>
          <a:lstStyle/>
          <a:p>
            <a:r>
              <a:rPr lang="en-US" dirty="0"/>
              <a:t>Volatility</a:t>
            </a:r>
          </a:p>
        </p:txBody>
      </p:sp>
    </p:spTree>
    <p:extLst>
      <p:ext uri="{BB962C8B-B14F-4D97-AF65-F5344CB8AC3E}">
        <p14:creationId xmlns:p14="http://schemas.microsoft.com/office/powerpoint/2010/main" val="9200466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92FD07F-D339-CC47-8219-77639D8D74E7}"/>
              </a:ext>
            </a:extLst>
          </p:cNvPr>
          <p:cNvSpPr/>
          <p:nvPr/>
        </p:nvSpPr>
        <p:spPr>
          <a:xfrm>
            <a:off x="0" y="0"/>
            <a:ext cx="12192000" cy="1404257"/>
          </a:xfrm>
          <a:prstGeom prst="rect">
            <a:avLst/>
          </a:prstGeom>
          <a:solidFill>
            <a:srgbClr val="7195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F861A2DF-D51D-CE4C-AC62-4979761E8C75}"/>
              </a:ext>
            </a:extLst>
          </p:cNvPr>
          <p:cNvPicPr>
            <a:picLocks noChangeAspect="1"/>
          </p:cNvPicPr>
          <p:nvPr/>
        </p:nvPicPr>
        <p:blipFill>
          <a:blip r:embed="rId2"/>
          <a:stretch>
            <a:fillRect/>
          </a:stretch>
        </p:blipFill>
        <p:spPr>
          <a:xfrm>
            <a:off x="316494" y="352336"/>
            <a:ext cx="3388179" cy="699583"/>
          </a:xfrm>
          <a:prstGeom prst="rect">
            <a:avLst/>
          </a:prstGeom>
        </p:spPr>
      </p:pic>
      <p:pic>
        <p:nvPicPr>
          <p:cNvPr id="3" name="Picture 2">
            <a:extLst>
              <a:ext uri="{FF2B5EF4-FFF2-40B4-BE49-F238E27FC236}">
                <a16:creationId xmlns:a16="http://schemas.microsoft.com/office/drawing/2014/main" id="{C199229D-A4B5-5844-A930-D2305B13A1EF}"/>
              </a:ext>
            </a:extLst>
          </p:cNvPr>
          <p:cNvPicPr>
            <a:picLocks noChangeAspect="1"/>
          </p:cNvPicPr>
          <p:nvPr/>
        </p:nvPicPr>
        <p:blipFill>
          <a:blip r:embed="rId3"/>
          <a:stretch>
            <a:fillRect/>
          </a:stretch>
        </p:blipFill>
        <p:spPr>
          <a:xfrm>
            <a:off x="1050324" y="1886186"/>
            <a:ext cx="10169611" cy="4715322"/>
          </a:xfrm>
          <a:prstGeom prst="rect">
            <a:avLst/>
          </a:prstGeom>
        </p:spPr>
      </p:pic>
      <p:sp>
        <p:nvSpPr>
          <p:cNvPr id="7" name="TextBox 6">
            <a:extLst>
              <a:ext uri="{FF2B5EF4-FFF2-40B4-BE49-F238E27FC236}">
                <a16:creationId xmlns:a16="http://schemas.microsoft.com/office/drawing/2014/main" id="{FE8741B7-5C29-8949-8868-1B31EA720C7C}"/>
              </a:ext>
            </a:extLst>
          </p:cNvPr>
          <p:cNvSpPr txBox="1"/>
          <p:nvPr/>
        </p:nvSpPr>
        <p:spPr>
          <a:xfrm>
            <a:off x="5481575" y="1606138"/>
            <a:ext cx="910377" cy="369332"/>
          </a:xfrm>
          <a:prstGeom prst="rect">
            <a:avLst/>
          </a:prstGeom>
          <a:noFill/>
        </p:spPr>
        <p:txBody>
          <a:bodyPr wrap="none" rtlCol="0">
            <a:spAutoFit/>
          </a:bodyPr>
          <a:lstStyle/>
          <a:p>
            <a:r>
              <a:rPr lang="en-US" dirty="0"/>
              <a:t>Returns</a:t>
            </a:r>
          </a:p>
        </p:txBody>
      </p:sp>
    </p:spTree>
    <p:extLst>
      <p:ext uri="{BB962C8B-B14F-4D97-AF65-F5344CB8AC3E}">
        <p14:creationId xmlns:p14="http://schemas.microsoft.com/office/powerpoint/2010/main" val="22274765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593E1E-1BBE-3A47-B5A1-B7CD3E054E84}"/>
              </a:ext>
            </a:extLst>
          </p:cNvPr>
          <p:cNvSpPr/>
          <p:nvPr/>
        </p:nvSpPr>
        <p:spPr>
          <a:xfrm>
            <a:off x="0" y="0"/>
            <a:ext cx="12192000" cy="1404257"/>
          </a:xfrm>
          <a:prstGeom prst="rect">
            <a:avLst/>
          </a:prstGeom>
          <a:solidFill>
            <a:srgbClr val="7195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EEEC0DF8-690B-2042-BA91-E1D0AFAF03C9}"/>
              </a:ext>
            </a:extLst>
          </p:cNvPr>
          <p:cNvPicPr>
            <a:picLocks noChangeAspect="1"/>
          </p:cNvPicPr>
          <p:nvPr/>
        </p:nvPicPr>
        <p:blipFill>
          <a:blip r:embed="rId2"/>
          <a:stretch>
            <a:fillRect/>
          </a:stretch>
        </p:blipFill>
        <p:spPr>
          <a:xfrm>
            <a:off x="316494" y="352336"/>
            <a:ext cx="3388179" cy="699583"/>
          </a:xfrm>
          <a:prstGeom prst="rect">
            <a:avLst/>
          </a:prstGeom>
        </p:spPr>
      </p:pic>
      <p:pic>
        <p:nvPicPr>
          <p:cNvPr id="7" name="Picture 6">
            <a:extLst>
              <a:ext uri="{FF2B5EF4-FFF2-40B4-BE49-F238E27FC236}">
                <a16:creationId xmlns:a16="http://schemas.microsoft.com/office/drawing/2014/main" id="{3E54C346-F8D2-094F-AB9C-717239D05D30}"/>
              </a:ext>
            </a:extLst>
          </p:cNvPr>
          <p:cNvPicPr>
            <a:picLocks noChangeAspect="1"/>
          </p:cNvPicPr>
          <p:nvPr/>
        </p:nvPicPr>
        <p:blipFill>
          <a:blip r:embed="rId3"/>
          <a:stretch>
            <a:fillRect/>
          </a:stretch>
        </p:blipFill>
        <p:spPr>
          <a:xfrm>
            <a:off x="6483350" y="1895194"/>
            <a:ext cx="4983720" cy="4461155"/>
          </a:xfrm>
          <a:prstGeom prst="rect">
            <a:avLst/>
          </a:prstGeom>
        </p:spPr>
      </p:pic>
      <p:pic>
        <p:nvPicPr>
          <p:cNvPr id="9" name="Picture 8">
            <a:extLst>
              <a:ext uri="{FF2B5EF4-FFF2-40B4-BE49-F238E27FC236}">
                <a16:creationId xmlns:a16="http://schemas.microsoft.com/office/drawing/2014/main" id="{12C14EF2-A72A-494A-93B9-9297F405DB57}"/>
              </a:ext>
            </a:extLst>
          </p:cNvPr>
          <p:cNvPicPr>
            <a:picLocks noChangeAspect="1"/>
          </p:cNvPicPr>
          <p:nvPr/>
        </p:nvPicPr>
        <p:blipFill>
          <a:blip r:embed="rId4"/>
          <a:stretch>
            <a:fillRect/>
          </a:stretch>
        </p:blipFill>
        <p:spPr>
          <a:xfrm>
            <a:off x="494613" y="2483710"/>
            <a:ext cx="5878662" cy="3647130"/>
          </a:xfrm>
          <a:prstGeom prst="rect">
            <a:avLst/>
          </a:prstGeom>
        </p:spPr>
      </p:pic>
    </p:spTree>
    <p:extLst>
      <p:ext uri="{BB962C8B-B14F-4D97-AF65-F5344CB8AC3E}">
        <p14:creationId xmlns:p14="http://schemas.microsoft.com/office/powerpoint/2010/main" val="26429846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25FE2C-030B-BE47-9A93-B1520D052E32}"/>
              </a:ext>
            </a:extLst>
          </p:cNvPr>
          <p:cNvSpPr/>
          <p:nvPr/>
        </p:nvSpPr>
        <p:spPr>
          <a:xfrm>
            <a:off x="0" y="0"/>
            <a:ext cx="12192000" cy="1404257"/>
          </a:xfrm>
          <a:prstGeom prst="rect">
            <a:avLst/>
          </a:prstGeom>
          <a:solidFill>
            <a:srgbClr val="7195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9DE0C1D8-54AD-E040-BBFE-5E8EFD18F6F1}"/>
              </a:ext>
            </a:extLst>
          </p:cNvPr>
          <p:cNvPicPr>
            <a:picLocks noChangeAspect="1"/>
          </p:cNvPicPr>
          <p:nvPr/>
        </p:nvPicPr>
        <p:blipFill>
          <a:blip r:embed="rId2"/>
          <a:stretch>
            <a:fillRect/>
          </a:stretch>
        </p:blipFill>
        <p:spPr>
          <a:xfrm>
            <a:off x="316494" y="352336"/>
            <a:ext cx="3388179" cy="699583"/>
          </a:xfrm>
          <a:prstGeom prst="rect">
            <a:avLst/>
          </a:prstGeom>
        </p:spPr>
      </p:pic>
      <p:pic>
        <p:nvPicPr>
          <p:cNvPr id="8" name="Picture 7">
            <a:extLst>
              <a:ext uri="{FF2B5EF4-FFF2-40B4-BE49-F238E27FC236}">
                <a16:creationId xmlns:a16="http://schemas.microsoft.com/office/drawing/2014/main" id="{D732C4AF-51E3-334C-B9D8-EC0923466332}"/>
              </a:ext>
            </a:extLst>
          </p:cNvPr>
          <p:cNvPicPr>
            <a:picLocks noChangeAspect="1"/>
          </p:cNvPicPr>
          <p:nvPr/>
        </p:nvPicPr>
        <p:blipFill>
          <a:blip r:embed="rId3"/>
          <a:stretch>
            <a:fillRect/>
          </a:stretch>
        </p:blipFill>
        <p:spPr>
          <a:xfrm>
            <a:off x="1006388" y="3435580"/>
            <a:ext cx="4621427" cy="3243505"/>
          </a:xfrm>
          <a:prstGeom prst="rect">
            <a:avLst/>
          </a:prstGeom>
        </p:spPr>
      </p:pic>
      <p:pic>
        <p:nvPicPr>
          <p:cNvPr id="14" name="Picture 13">
            <a:extLst>
              <a:ext uri="{FF2B5EF4-FFF2-40B4-BE49-F238E27FC236}">
                <a16:creationId xmlns:a16="http://schemas.microsoft.com/office/drawing/2014/main" id="{4B6AF926-3067-1542-BEB7-430082CB2C10}"/>
              </a:ext>
            </a:extLst>
          </p:cNvPr>
          <p:cNvPicPr>
            <a:picLocks noChangeAspect="1"/>
          </p:cNvPicPr>
          <p:nvPr/>
        </p:nvPicPr>
        <p:blipFill>
          <a:blip r:embed="rId4"/>
          <a:stretch>
            <a:fillRect/>
          </a:stretch>
        </p:blipFill>
        <p:spPr>
          <a:xfrm>
            <a:off x="7102388" y="3435580"/>
            <a:ext cx="4435389" cy="3260144"/>
          </a:xfrm>
          <a:prstGeom prst="rect">
            <a:avLst/>
          </a:prstGeom>
        </p:spPr>
      </p:pic>
      <p:sp>
        <p:nvSpPr>
          <p:cNvPr id="15" name="Rectangle 14">
            <a:extLst>
              <a:ext uri="{FF2B5EF4-FFF2-40B4-BE49-F238E27FC236}">
                <a16:creationId xmlns:a16="http://schemas.microsoft.com/office/drawing/2014/main" id="{70B62DB2-64C5-C741-9C2B-F41C378A904C}"/>
              </a:ext>
            </a:extLst>
          </p:cNvPr>
          <p:cNvSpPr/>
          <p:nvPr/>
        </p:nvSpPr>
        <p:spPr>
          <a:xfrm>
            <a:off x="404340" y="1404255"/>
            <a:ext cx="6096000" cy="2031325"/>
          </a:xfrm>
          <a:prstGeom prst="rect">
            <a:avLst/>
          </a:prstGeom>
        </p:spPr>
        <p:txBody>
          <a:bodyPr>
            <a:spAutoFit/>
          </a:bodyPr>
          <a:lstStyle/>
          <a:p>
            <a:r>
              <a:rPr lang="en-US" dirty="0"/>
              <a:t>To highlight the ability of our method to exploit the hierarchical structure of assets, we focus our benchmarking on a universe of thirty-eight diverse futures contracts, </a:t>
            </a:r>
            <a:r>
              <a:rPr lang="en-US" dirty="0">
                <a:solidFill>
                  <a:srgbClr val="FF0000"/>
                </a:solidFill>
              </a:rPr>
              <a:t>including stocks and bonds from different countries, as well as commodities such as oil, wheat, and gold</a:t>
            </a:r>
            <a:r>
              <a:rPr lang="en-US" dirty="0"/>
              <a:t>. We call this the CTA portfolio, because it is a fairly typical portfolio for a commodity trading advisor (CTA) to manage.</a:t>
            </a:r>
          </a:p>
        </p:txBody>
      </p:sp>
      <p:sp>
        <p:nvSpPr>
          <p:cNvPr id="16" name="TextBox 15">
            <a:extLst>
              <a:ext uri="{FF2B5EF4-FFF2-40B4-BE49-F238E27FC236}">
                <a16:creationId xmlns:a16="http://schemas.microsoft.com/office/drawing/2014/main" id="{79B359DA-29D0-974E-821F-D0C9C301B9D5}"/>
              </a:ext>
            </a:extLst>
          </p:cNvPr>
          <p:cNvSpPr txBox="1"/>
          <p:nvPr/>
        </p:nvSpPr>
        <p:spPr>
          <a:xfrm>
            <a:off x="8909222" y="2644346"/>
            <a:ext cx="589329" cy="369332"/>
          </a:xfrm>
          <a:prstGeom prst="rect">
            <a:avLst/>
          </a:prstGeom>
          <a:noFill/>
        </p:spPr>
        <p:txBody>
          <a:bodyPr wrap="none" rtlCol="0">
            <a:spAutoFit/>
          </a:bodyPr>
          <a:lstStyle/>
          <a:p>
            <a:r>
              <a:rPr lang="en-US" dirty="0"/>
              <a:t>DJIA</a:t>
            </a:r>
          </a:p>
        </p:txBody>
      </p:sp>
    </p:spTree>
    <p:extLst>
      <p:ext uri="{BB962C8B-B14F-4D97-AF65-F5344CB8AC3E}">
        <p14:creationId xmlns:p14="http://schemas.microsoft.com/office/powerpoint/2010/main" val="4677925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CA1BF6-23AA-0B41-A160-CE58FAF784FD}"/>
              </a:ext>
            </a:extLst>
          </p:cNvPr>
          <p:cNvSpPr/>
          <p:nvPr/>
        </p:nvSpPr>
        <p:spPr>
          <a:xfrm>
            <a:off x="316494" y="1954204"/>
            <a:ext cx="6096000" cy="1754326"/>
          </a:xfrm>
          <a:prstGeom prst="rect">
            <a:avLst/>
          </a:prstGeom>
        </p:spPr>
        <p:txBody>
          <a:bodyPr>
            <a:spAutoFit/>
          </a:bodyPr>
          <a:lstStyle/>
          <a:p>
            <a:r>
              <a:rPr lang="en-US" dirty="0"/>
              <a:t>'AGG',  # US Barclays </a:t>
            </a:r>
            <a:r>
              <a:rPr lang="en-US" dirty="0" err="1"/>
              <a:t>Agg</a:t>
            </a:r>
            <a:endParaRPr lang="en-US" dirty="0"/>
          </a:p>
          <a:p>
            <a:r>
              <a:rPr lang="en-US" dirty="0"/>
              <a:t>'SPY’,    # SP500</a:t>
            </a:r>
          </a:p>
          <a:p>
            <a:r>
              <a:rPr lang="en-US" dirty="0"/>
              <a:t>'EFA’,    # Developed Equity Non US</a:t>
            </a:r>
          </a:p>
          <a:p>
            <a:r>
              <a:rPr lang="en-US" dirty="0"/>
              <a:t>'EEM',  # Emerging Markets</a:t>
            </a:r>
          </a:p>
          <a:p>
            <a:r>
              <a:rPr lang="en-US" dirty="0"/>
              <a:t>'AVB’,   # REITs</a:t>
            </a:r>
          </a:p>
          <a:p>
            <a:r>
              <a:rPr lang="en-US" dirty="0"/>
              <a:t>'TIP’     # Government Bonds</a:t>
            </a:r>
          </a:p>
        </p:txBody>
      </p:sp>
      <p:sp>
        <p:nvSpPr>
          <p:cNvPr id="5" name="Rectangle 4">
            <a:extLst>
              <a:ext uri="{FF2B5EF4-FFF2-40B4-BE49-F238E27FC236}">
                <a16:creationId xmlns:a16="http://schemas.microsoft.com/office/drawing/2014/main" id="{EA7DBB96-B2EF-4F41-9595-6C2B80FF880D}"/>
              </a:ext>
            </a:extLst>
          </p:cNvPr>
          <p:cNvSpPr/>
          <p:nvPr/>
        </p:nvSpPr>
        <p:spPr>
          <a:xfrm>
            <a:off x="0" y="0"/>
            <a:ext cx="12192000" cy="1404257"/>
          </a:xfrm>
          <a:prstGeom prst="rect">
            <a:avLst/>
          </a:prstGeom>
          <a:solidFill>
            <a:srgbClr val="7195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069F285C-C15A-4A44-A6B6-67BC44E68F1F}"/>
              </a:ext>
            </a:extLst>
          </p:cNvPr>
          <p:cNvPicPr>
            <a:picLocks noChangeAspect="1"/>
          </p:cNvPicPr>
          <p:nvPr/>
        </p:nvPicPr>
        <p:blipFill>
          <a:blip r:embed="rId2"/>
          <a:stretch>
            <a:fillRect/>
          </a:stretch>
        </p:blipFill>
        <p:spPr>
          <a:xfrm>
            <a:off x="316494" y="352336"/>
            <a:ext cx="3388179" cy="699583"/>
          </a:xfrm>
          <a:prstGeom prst="rect">
            <a:avLst/>
          </a:prstGeom>
        </p:spPr>
      </p:pic>
      <p:pic>
        <p:nvPicPr>
          <p:cNvPr id="8" name="Picture 7">
            <a:extLst>
              <a:ext uri="{FF2B5EF4-FFF2-40B4-BE49-F238E27FC236}">
                <a16:creationId xmlns:a16="http://schemas.microsoft.com/office/drawing/2014/main" id="{2BA7B4BE-7685-9649-B561-79BB1F4FA888}"/>
              </a:ext>
            </a:extLst>
          </p:cNvPr>
          <p:cNvPicPr>
            <a:picLocks noChangeAspect="1"/>
          </p:cNvPicPr>
          <p:nvPr/>
        </p:nvPicPr>
        <p:blipFill>
          <a:blip r:embed="rId3"/>
          <a:stretch>
            <a:fillRect/>
          </a:stretch>
        </p:blipFill>
        <p:spPr>
          <a:xfrm>
            <a:off x="3704673" y="1404255"/>
            <a:ext cx="4864597" cy="2823483"/>
          </a:xfrm>
          <a:prstGeom prst="rect">
            <a:avLst/>
          </a:prstGeom>
        </p:spPr>
      </p:pic>
      <p:pic>
        <p:nvPicPr>
          <p:cNvPr id="10" name="Picture 9">
            <a:extLst>
              <a:ext uri="{FF2B5EF4-FFF2-40B4-BE49-F238E27FC236}">
                <a16:creationId xmlns:a16="http://schemas.microsoft.com/office/drawing/2014/main" id="{4ED6C0A4-CDC7-8F4F-ACFD-6DD00C33C3F9}"/>
              </a:ext>
            </a:extLst>
          </p:cNvPr>
          <p:cNvPicPr>
            <a:picLocks noChangeAspect="1"/>
          </p:cNvPicPr>
          <p:nvPr/>
        </p:nvPicPr>
        <p:blipFill>
          <a:blip r:embed="rId4"/>
          <a:stretch>
            <a:fillRect/>
          </a:stretch>
        </p:blipFill>
        <p:spPr>
          <a:xfrm>
            <a:off x="7982527" y="4092522"/>
            <a:ext cx="4209473" cy="2660910"/>
          </a:xfrm>
          <a:prstGeom prst="rect">
            <a:avLst/>
          </a:prstGeom>
        </p:spPr>
      </p:pic>
    </p:spTree>
    <p:extLst>
      <p:ext uri="{BB962C8B-B14F-4D97-AF65-F5344CB8AC3E}">
        <p14:creationId xmlns:p14="http://schemas.microsoft.com/office/powerpoint/2010/main" val="24187854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92FD07F-D339-CC47-8219-77639D8D74E7}"/>
              </a:ext>
            </a:extLst>
          </p:cNvPr>
          <p:cNvSpPr/>
          <p:nvPr/>
        </p:nvSpPr>
        <p:spPr>
          <a:xfrm>
            <a:off x="0" y="0"/>
            <a:ext cx="12192000" cy="1404257"/>
          </a:xfrm>
          <a:prstGeom prst="rect">
            <a:avLst/>
          </a:prstGeom>
          <a:solidFill>
            <a:srgbClr val="7195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F861A2DF-D51D-CE4C-AC62-4979761E8C75}"/>
              </a:ext>
            </a:extLst>
          </p:cNvPr>
          <p:cNvPicPr>
            <a:picLocks noChangeAspect="1"/>
          </p:cNvPicPr>
          <p:nvPr/>
        </p:nvPicPr>
        <p:blipFill>
          <a:blip r:embed="rId2"/>
          <a:stretch>
            <a:fillRect/>
          </a:stretch>
        </p:blipFill>
        <p:spPr>
          <a:xfrm>
            <a:off x="316494" y="352336"/>
            <a:ext cx="3388179" cy="699583"/>
          </a:xfrm>
          <a:prstGeom prst="rect">
            <a:avLst/>
          </a:prstGeom>
        </p:spPr>
      </p:pic>
      <p:pic>
        <p:nvPicPr>
          <p:cNvPr id="12" name="Picture 11">
            <a:extLst>
              <a:ext uri="{FF2B5EF4-FFF2-40B4-BE49-F238E27FC236}">
                <a16:creationId xmlns:a16="http://schemas.microsoft.com/office/drawing/2014/main" id="{9F2236E0-B0E7-E74A-BDE5-3207D88B097F}"/>
              </a:ext>
            </a:extLst>
          </p:cNvPr>
          <p:cNvPicPr>
            <a:picLocks noChangeAspect="1"/>
          </p:cNvPicPr>
          <p:nvPr/>
        </p:nvPicPr>
        <p:blipFill>
          <a:blip r:embed="rId3"/>
          <a:stretch>
            <a:fillRect/>
          </a:stretch>
        </p:blipFill>
        <p:spPr>
          <a:xfrm>
            <a:off x="5824599" y="1428860"/>
            <a:ext cx="4937147" cy="2695474"/>
          </a:xfrm>
          <a:prstGeom prst="rect">
            <a:avLst/>
          </a:prstGeom>
        </p:spPr>
      </p:pic>
      <p:pic>
        <p:nvPicPr>
          <p:cNvPr id="14" name="Picture 13">
            <a:extLst>
              <a:ext uri="{FF2B5EF4-FFF2-40B4-BE49-F238E27FC236}">
                <a16:creationId xmlns:a16="http://schemas.microsoft.com/office/drawing/2014/main" id="{3942D77C-5B98-5C4A-BD12-35B0109AA964}"/>
              </a:ext>
            </a:extLst>
          </p:cNvPr>
          <p:cNvPicPr>
            <a:picLocks noChangeAspect="1"/>
          </p:cNvPicPr>
          <p:nvPr/>
        </p:nvPicPr>
        <p:blipFill>
          <a:blip r:embed="rId4"/>
          <a:stretch>
            <a:fillRect/>
          </a:stretch>
        </p:blipFill>
        <p:spPr>
          <a:xfrm>
            <a:off x="1191886" y="1404255"/>
            <a:ext cx="5035562" cy="2744682"/>
          </a:xfrm>
          <a:prstGeom prst="rect">
            <a:avLst/>
          </a:prstGeom>
        </p:spPr>
      </p:pic>
      <p:pic>
        <p:nvPicPr>
          <p:cNvPr id="16" name="Picture 15">
            <a:extLst>
              <a:ext uri="{FF2B5EF4-FFF2-40B4-BE49-F238E27FC236}">
                <a16:creationId xmlns:a16="http://schemas.microsoft.com/office/drawing/2014/main" id="{17FB73C0-FD53-6647-9155-33D9CC9706EE}"/>
              </a:ext>
            </a:extLst>
          </p:cNvPr>
          <p:cNvPicPr>
            <a:picLocks noChangeAspect="1"/>
          </p:cNvPicPr>
          <p:nvPr/>
        </p:nvPicPr>
        <p:blipFill>
          <a:blip r:embed="rId5"/>
          <a:stretch>
            <a:fillRect/>
          </a:stretch>
        </p:blipFill>
        <p:spPr>
          <a:xfrm>
            <a:off x="1191886" y="4148937"/>
            <a:ext cx="4838732" cy="2673605"/>
          </a:xfrm>
          <a:prstGeom prst="rect">
            <a:avLst/>
          </a:prstGeom>
        </p:spPr>
      </p:pic>
      <p:pic>
        <p:nvPicPr>
          <p:cNvPr id="18" name="Picture 17">
            <a:extLst>
              <a:ext uri="{FF2B5EF4-FFF2-40B4-BE49-F238E27FC236}">
                <a16:creationId xmlns:a16="http://schemas.microsoft.com/office/drawing/2014/main" id="{DA8B9C06-25D8-7F45-BB71-23A9DE9ACD5A}"/>
              </a:ext>
            </a:extLst>
          </p:cNvPr>
          <p:cNvPicPr>
            <a:picLocks noChangeAspect="1"/>
          </p:cNvPicPr>
          <p:nvPr/>
        </p:nvPicPr>
        <p:blipFill>
          <a:blip r:embed="rId6"/>
          <a:stretch>
            <a:fillRect/>
          </a:stretch>
        </p:blipFill>
        <p:spPr>
          <a:xfrm>
            <a:off x="5824599" y="4124334"/>
            <a:ext cx="5166782" cy="2717344"/>
          </a:xfrm>
          <a:prstGeom prst="rect">
            <a:avLst/>
          </a:prstGeom>
        </p:spPr>
      </p:pic>
    </p:spTree>
    <p:extLst>
      <p:ext uri="{BB962C8B-B14F-4D97-AF65-F5344CB8AC3E}">
        <p14:creationId xmlns:p14="http://schemas.microsoft.com/office/powerpoint/2010/main" val="42403026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92FD07F-D339-CC47-8219-77639D8D74E7}"/>
              </a:ext>
            </a:extLst>
          </p:cNvPr>
          <p:cNvSpPr/>
          <p:nvPr/>
        </p:nvSpPr>
        <p:spPr>
          <a:xfrm>
            <a:off x="0" y="0"/>
            <a:ext cx="12192000" cy="1404257"/>
          </a:xfrm>
          <a:prstGeom prst="rect">
            <a:avLst/>
          </a:prstGeom>
          <a:solidFill>
            <a:srgbClr val="7195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F861A2DF-D51D-CE4C-AC62-4979761E8C75}"/>
              </a:ext>
            </a:extLst>
          </p:cNvPr>
          <p:cNvPicPr>
            <a:picLocks noChangeAspect="1"/>
          </p:cNvPicPr>
          <p:nvPr/>
        </p:nvPicPr>
        <p:blipFill>
          <a:blip r:embed="rId2"/>
          <a:stretch>
            <a:fillRect/>
          </a:stretch>
        </p:blipFill>
        <p:spPr>
          <a:xfrm>
            <a:off x="316494" y="352336"/>
            <a:ext cx="3388179" cy="699583"/>
          </a:xfrm>
          <a:prstGeom prst="rect">
            <a:avLst/>
          </a:prstGeom>
        </p:spPr>
      </p:pic>
      <p:sp>
        <p:nvSpPr>
          <p:cNvPr id="2" name="Rectangle 1">
            <a:extLst>
              <a:ext uri="{FF2B5EF4-FFF2-40B4-BE49-F238E27FC236}">
                <a16:creationId xmlns:a16="http://schemas.microsoft.com/office/drawing/2014/main" id="{40A812BA-A50D-0D40-B4CE-25296C8E6A56}"/>
              </a:ext>
            </a:extLst>
          </p:cNvPr>
          <p:cNvSpPr/>
          <p:nvPr/>
        </p:nvSpPr>
        <p:spPr>
          <a:xfrm>
            <a:off x="700088" y="1585913"/>
            <a:ext cx="10572750" cy="104298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4B290F20-39AF-E443-8CAF-97337ABD8770}"/>
              </a:ext>
            </a:extLst>
          </p:cNvPr>
          <p:cNvSpPr/>
          <p:nvPr/>
        </p:nvSpPr>
        <p:spPr>
          <a:xfrm>
            <a:off x="957263" y="1843088"/>
            <a:ext cx="1643062" cy="55721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MVP</a:t>
            </a:r>
          </a:p>
        </p:txBody>
      </p:sp>
      <p:sp>
        <p:nvSpPr>
          <p:cNvPr id="7" name="TextBox 6">
            <a:extLst>
              <a:ext uri="{FF2B5EF4-FFF2-40B4-BE49-F238E27FC236}">
                <a16:creationId xmlns:a16="http://schemas.microsoft.com/office/drawing/2014/main" id="{201FF08A-786A-0B4C-BAF7-50C542E69CDE}"/>
              </a:ext>
            </a:extLst>
          </p:cNvPr>
          <p:cNvSpPr txBox="1"/>
          <p:nvPr/>
        </p:nvSpPr>
        <p:spPr>
          <a:xfrm>
            <a:off x="2857500" y="1658422"/>
            <a:ext cx="7996805" cy="369332"/>
          </a:xfrm>
          <a:prstGeom prst="rect">
            <a:avLst/>
          </a:prstGeom>
          <a:noFill/>
        </p:spPr>
        <p:txBody>
          <a:bodyPr wrap="none" rtlCol="0">
            <a:spAutoFit/>
          </a:bodyPr>
          <a:lstStyle/>
          <a:p>
            <a:r>
              <a:rPr lang="en-US" dirty="0"/>
              <a:t>Good performance when the portfolio is supposed to be rebalanced less frequently</a:t>
            </a:r>
          </a:p>
        </p:txBody>
      </p:sp>
      <p:sp>
        <p:nvSpPr>
          <p:cNvPr id="8" name="TextBox 7">
            <a:extLst>
              <a:ext uri="{FF2B5EF4-FFF2-40B4-BE49-F238E27FC236}">
                <a16:creationId xmlns:a16="http://schemas.microsoft.com/office/drawing/2014/main" id="{8547EBB6-9A41-8240-AAF6-C197634188F6}"/>
              </a:ext>
            </a:extLst>
          </p:cNvPr>
          <p:cNvSpPr txBox="1"/>
          <p:nvPr/>
        </p:nvSpPr>
        <p:spPr>
          <a:xfrm>
            <a:off x="2857500" y="2072224"/>
            <a:ext cx="5612114" cy="369332"/>
          </a:xfrm>
          <a:prstGeom prst="rect">
            <a:avLst/>
          </a:prstGeom>
          <a:noFill/>
        </p:spPr>
        <p:txBody>
          <a:bodyPr wrap="none" rtlCol="0">
            <a:spAutoFit/>
          </a:bodyPr>
          <a:lstStyle/>
          <a:p>
            <a:r>
              <a:rPr lang="en-US" dirty="0"/>
              <a:t>Bad performance when the covariance is is ill-conditioned</a:t>
            </a:r>
          </a:p>
        </p:txBody>
      </p:sp>
      <p:sp>
        <p:nvSpPr>
          <p:cNvPr id="9" name="Rectangle 8">
            <a:extLst>
              <a:ext uri="{FF2B5EF4-FFF2-40B4-BE49-F238E27FC236}">
                <a16:creationId xmlns:a16="http://schemas.microsoft.com/office/drawing/2014/main" id="{4E4F7A34-4229-D94E-B74B-C977FC70583D}"/>
              </a:ext>
            </a:extLst>
          </p:cNvPr>
          <p:cNvSpPr/>
          <p:nvPr/>
        </p:nvSpPr>
        <p:spPr>
          <a:xfrm>
            <a:off x="700088" y="2995613"/>
            <a:ext cx="10572750" cy="104298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D52B44F-C3BE-9749-BB01-EC3C5498DF25}"/>
              </a:ext>
            </a:extLst>
          </p:cNvPr>
          <p:cNvSpPr/>
          <p:nvPr/>
        </p:nvSpPr>
        <p:spPr>
          <a:xfrm>
            <a:off x="957263" y="3252788"/>
            <a:ext cx="1643062" cy="55721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IVWP</a:t>
            </a:r>
          </a:p>
        </p:txBody>
      </p:sp>
      <p:sp>
        <p:nvSpPr>
          <p:cNvPr id="11" name="TextBox 10">
            <a:extLst>
              <a:ext uri="{FF2B5EF4-FFF2-40B4-BE49-F238E27FC236}">
                <a16:creationId xmlns:a16="http://schemas.microsoft.com/office/drawing/2014/main" id="{794C8240-C6B2-254D-955D-AF5555F21759}"/>
              </a:ext>
            </a:extLst>
          </p:cNvPr>
          <p:cNvSpPr txBox="1"/>
          <p:nvPr/>
        </p:nvSpPr>
        <p:spPr>
          <a:xfrm>
            <a:off x="2857500" y="3068122"/>
            <a:ext cx="7996805" cy="369332"/>
          </a:xfrm>
          <a:prstGeom prst="rect">
            <a:avLst/>
          </a:prstGeom>
          <a:noFill/>
        </p:spPr>
        <p:txBody>
          <a:bodyPr wrap="none" rtlCol="0">
            <a:spAutoFit/>
          </a:bodyPr>
          <a:lstStyle/>
          <a:p>
            <a:r>
              <a:rPr lang="en-US" dirty="0"/>
              <a:t>Good performance when the portfolio is supposed to be rebalanced less frequently</a:t>
            </a:r>
          </a:p>
        </p:txBody>
      </p:sp>
      <p:sp>
        <p:nvSpPr>
          <p:cNvPr id="12" name="TextBox 11">
            <a:extLst>
              <a:ext uri="{FF2B5EF4-FFF2-40B4-BE49-F238E27FC236}">
                <a16:creationId xmlns:a16="http://schemas.microsoft.com/office/drawing/2014/main" id="{9C73DE8B-E500-C546-AD41-04801BD9F244}"/>
              </a:ext>
            </a:extLst>
          </p:cNvPr>
          <p:cNvSpPr txBox="1"/>
          <p:nvPr/>
        </p:nvSpPr>
        <p:spPr>
          <a:xfrm>
            <a:off x="2857500" y="3481924"/>
            <a:ext cx="5215723" cy="369332"/>
          </a:xfrm>
          <a:prstGeom prst="rect">
            <a:avLst/>
          </a:prstGeom>
          <a:noFill/>
        </p:spPr>
        <p:txBody>
          <a:bodyPr wrap="none" rtlCol="0">
            <a:spAutoFit/>
          </a:bodyPr>
          <a:lstStyle/>
          <a:p>
            <a:r>
              <a:rPr lang="en-US" dirty="0"/>
              <a:t>Does not take correlation structure into consideration</a:t>
            </a:r>
          </a:p>
        </p:txBody>
      </p:sp>
      <p:sp>
        <p:nvSpPr>
          <p:cNvPr id="13" name="Rectangle 12">
            <a:extLst>
              <a:ext uri="{FF2B5EF4-FFF2-40B4-BE49-F238E27FC236}">
                <a16:creationId xmlns:a16="http://schemas.microsoft.com/office/drawing/2014/main" id="{BAC01AA2-5C6A-8547-9409-CE6AF6769401}"/>
              </a:ext>
            </a:extLst>
          </p:cNvPr>
          <p:cNvSpPr/>
          <p:nvPr/>
        </p:nvSpPr>
        <p:spPr>
          <a:xfrm>
            <a:off x="700088" y="4295775"/>
            <a:ext cx="10572750" cy="222355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FFA76A9-BB73-3547-BFFC-49294C239B9A}"/>
              </a:ext>
            </a:extLst>
          </p:cNvPr>
          <p:cNvSpPr/>
          <p:nvPr/>
        </p:nvSpPr>
        <p:spPr>
          <a:xfrm>
            <a:off x="957263" y="4782086"/>
            <a:ext cx="1643062" cy="118792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HRP</a:t>
            </a:r>
          </a:p>
        </p:txBody>
      </p:sp>
      <p:sp>
        <p:nvSpPr>
          <p:cNvPr id="15" name="TextBox 14">
            <a:extLst>
              <a:ext uri="{FF2B5EF4-FFF2-40B4-BE49-F238E27FC236}">
                <a16:creationId xmlns:a16="http://schemas.microsoft.com/office/drawing/2014/main" id="{0EE63157-588D-C445-9CC6-3593AA01611F}"/>
              </a:ext>
            </a:extLst>
          </p:cNvPr>
          <p:cNvSpPr txBox="1"/>
          <p:nvPr/>
        </p:nvSpPr>
        <p:spPr>
          <a:xfrm>
            <a:off x="2857500" y="4368284"/>
            <a:ext cx="8294963" cy="923330"/>
          </a:xfrm>
          <a:prstGeom prst="rect">
            <a:avLst/>
          </a:prstGeom>
          <a:noFill/>
        </p:spPr>
        <p:txBody>
          <a:bodyPr wrap="none" rtlCol="0">
            <a:spAutoFit/>
          </a:bodyPr>
          <a:lstStyle/>
          <a:p>
            <a:r>
              <a:rPr lang="en-US" dirty="0"/>
              <a:t>Expect to have better performance if we use DCC-GARCH to forecast covariance matrix</a:t>
            </a:r>
          </a:p>
          <a:p>
            <a:r>
              <a:rPr lang="en-US" dirty="0"/>
              <a:t>The key strength of HPR lies when the portfolio is constructed with many underlying </a:t>
            </a:r>
          </a:p>
          <a:p>
            <a:r>
              <a:rPr lang="en-US" dirty="0"/>
              <a:t>Assets, where inversion of the covariance matrix becomes challenging</a:t>
            </a:r>
          </a:p>
        </p:txBody>
      </p:sp>
    </p:spTree>
    <p:extLst>
      <p:ext uri="{BB962C8B-B14F-4D97-AF65-F5344CB8AC3E}">
        <p14:creationId xmlns:p14="http://schemas.microsoft.com/office/powerpoint/2010/main" val="32516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92FD07F-D339-CC47-8219-77639D8D74E7}"/>
              </a:ext>
            </a:extLst>
          </p:cNvPr>
          <p:cNvSpPr/>
          <p:nvPr/>
        </p:nvSpPr>
        <p:spPr>
          <a:xfrm>
            <a:off x="0" y="0"/>
            <a:ext cx="12192000" cy="1404257"/>
          </a:xfrm>
          <a:prstGeom prst="rect">
            <a:avLst/>
          </a:prstGeom>
          <a:solidFill>
            <a:srgbClr val="7195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F861A2DF-D51D-CE4C-AC62-4979761E8C75}"/>
              </a:ext>
            </a:extLst>
          </p:cNvPr>
          <p:cNvPicPr>
            <a:picLocks noChangeAspect="1"/>
          </p:cNvPicPr>
          <p:nvPr/>
        </p:nvPicPr>
        <p:blipFill>
          <a:blip r:embed="rId2"/>
          <a:stretch>
            <a:fillRect/>
          </a:stretch>
        </p:blipFill>
        <p:spPr>
          <a:xfrm>
            <a:off x="316494" y="352336"/>
            <a:ext cx="3388179" cy="699583"/>
          </a:xfrm>
          <a:prstGeom prst="rect">
            <a:avLst/>
          </a:prstGeom>
        </p:spPr>
      </p:pic>
      <p:pic>
        <p:nvPicPr>
          <p:cNvPr id="2" name="Picture 1">
            <a:extLst>
              <a:ext uri="{FF2B5EF4-FFF2-40B4-BE49-F238E27FC236}">
                <a16:creationId xmlns:a16="http://schemas.microsoft.com/office/drawing/2014/main" id="{8FB45F10-CCA5-3F4F-9B93-1C2E14364283}"/>
              </a:ext>
            </a:extLst>
          </p:cNvPr>
          <p:cNvPicPr>
            <a:picLocks noChangeAspect="1"/>
          </p:cNvPicPr>
          <p:nvPr/>
        </p:nvPicPr>
        <p:blipFill>
          <a:blip r:embed="rId3"/>
          <a:stretch>
            <a:fillRect/>
          </a:stretch>
        </p:blipFill>
        <p:spPr>
          <a:xfrm>
            <a:off x="316493" y="1968440"/>
            <a:ext cx="5594449" cy="4758024"/>
          </a:xfrm>
          <a:prstGeom prst="rect">
            <a:avLst/>
          </a:prstGeom>
        </p:spPr>
      </p:pic>
      <p:pic>
        <p:nvPicPr>
          <p:cNvPr id="3" name="Picture 2">
            <a:extLst>
              <a:ext uri="{FF2B5EF4-FFF2-40B4-BE49-F238E27FC236}">
                <a16:creationId xmlns:a16="http://schemas.microsoft.com/office/drawing/2014/main" id="{2CEF0020-CDC1-2142-9F8D-53FFB8467255}"/>
              </a:ext>
            </a:extLst>
          </p:cNvPr>
          <p:cNvPicPr>
            <a:picLocks noChangeAspect="1"/>
          </p:cNvPicPr>
          <p:nvPr/>
        </p:nvPicPr>
        <p:blipFill>
          <a:blip r:embed="rId4"/>
          <a:stretch>
            <a:fillRect/>
          </a:stretch>
        </p:blipFill>
        <p:spPr>
          <a:xfrm>
            <a:off x="5910942" y="1785850"/>
            <a:ext cx="5910944" cy="4990505"/>
          </a:xfrm>
          <a:prstGeom prst="rect">
            <a:avLst/>
          </a:prstGeom>
        </p:spPr>
      </p:pic>
      <p:sp>
        <p:nvSpPr>
          <p:cNvPr id="4" name="TextBox 3">
            <a:extLst>
              <a:ext uri="{FF2B5EF4-FFF2-40B4-BE49-F238E27FC236}">
                <a16:creationId xmlns:a16="http://schemas.microsoft.com/office/drawing/2014/main" id="{C775DE0B-6254-E642-827B-3834CD378801}"/>
              </a:ext>
            </a:extLst>
          </p:cNvPr>
          <p:cNvSpPr txBox="1"/>
          <p:nvPr/>
        </p:nvSpPr>
        <p:spPr>
          <a:xfrm>
            <a:off x="1796143" y="2890157"/>
            <a:ext cx="2414828" cy="369332"/>
          </a:xfrm>
          <a:prstGeom prst="rect">
            <a:avLst/>
          </a:prstGeom>
          <a:noFill/>
        </p:spPr>
        <p:txBody>
          <a:bodyPr wrap="none" rtlCol="0">
            <a:spAutoFit/>
          </a:bodyPr>
          <a:lstStyle/>
          <a:p>
            <a:r>
              <a:rPr lang="en-US" dirty="0"/>
              <a:t>Mean-Variance Method</a:t>
            </a:r>
          </a:p>
        </p:txBody>
      </p:sp>
      <p:sp>
        <p:nvSpPr>
          <p:cNvPr id="7" name="TextBox 6">
            <a:extLst>
              <a:ext uri="{FF2B5EF4-FFF2-40B4-BE49-F238E27FC236}">
                <a16:creationId xmlns:a16="http://schemas.microsoft.com/office/drawing/2014/main" id="{B3D7C504-8506-624B-99EA-D5069F58C5FA}"/>
              </a:ext>
            </a:extLst>
          </p:cNvPr>
          <p:cNvSpPr txBox="1"/>
          <p:nvPr/>
        </p:nvSpPr>
        <p:spPr>
          <a:xfrm>
            <a:off x="7610913" y="2890157"/>
            <a:ext cx="2308068" cy="369332"/>
          </a:xfrm>
          <a:prstGeom prst="rect">
            <a:avLst/>
          </a:prstGeom>
          <a:noFill/>
        </p:spPr>
        <p:txBody>
          <a:bodyPr wrap="none" rtlCol="0">
            <a:spAutoFit/>
          </a:bodyPr>
          <a:lstStyle/>
          <a:p>
            <a:r>
              <a:rPr lang="en-US" dirty="0"/>
              <a:t>Hierarchical Risk Parity</a:t>
            </a:r>
          </a:p>
        </p:txBody>
      </p:sp>
      <p:sp>
        <p:nvSpPr>
          <p:cNvPr id="8" name="TextBox 7">
            <a:extLst>
              <a:ext uri="{FF2B5EF4-FFF2-40B4-BE49-F238E27FC236}">
                <a16:creationId xmlns:a16="http://schemas.microsoft.com/office/drawing/2014/main" id="{5FA47637-40F9-4F41-98AA-70D14E4231F7}"/>
              </a:ext>
            </a:extLst>
          </p:cNvPr>
          <p:cNvSpPr txBox="1"/>
          <p:nvPr/>
        </p:nvSpPr>
        <p:spPr>
          <a:xfrm>
            <a:off x="1169233" y="1603948"/>
            <a:ext cx="9509334" cy="369332"/>
          </a:xfrm>
          <a:prstGeom prst="rect">
            <a:avLst/>
          </a:prstGeom>
          <a:noFill/>
        </p:spPr>
        <p:txBody>
          <a:bodyPr wrap="none" rtlCol="0">
            <a:spAutoFit/>
          </a:bodyPr>
          <a:lstStyle/>
          <a:p>
            <a:r>
              <a:rPr lang="en-US" dirty="0"/>
              <a:t>Increasing the size of the covariance matrix, or the number of assets, will only makes matters worse.</a:t>
            </a:r>
          </a:p>
        </p:txBody>
      </p:sp>
    </p:spTree>
    <p:extLst>
      <p:ext uri="{BB962C8B-B14F-4D97-AF65-F5344CB8AC3E}">
        <p14:creationId xmlns:p14="http://schemas.microsoft.com/office/powerpoint/2010/main" val="3590283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92FD07F-D339-CC47-8219-77639D8D74E7}"/>
              </a:ext>
            </a:extLst>
          </p:cNvPr>
          <p:cNvSpPr/>
          <p:nvPr/>
        </p:nvSpPr>
        <p:spPr>
          <a:xfrm>
            <a:off x="0" y="0"/>
            <a:ext cx="12192000" cy="1404257"/>
          </a:xfrm>
          <a:prstGeom prst="rect">
            <a:avLst/>
          </a:prstGeom>
          <a:solidFill>
            <a:srgbClr val="7195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F861A2DF-D51D-CE4C-AC62-4979761E8C75}"/>
              </a:ext>
            </a:extLst>
          </p:cNvPr>
          <p:cNvPicPr>
            <a:picLocks noChangeAspect="1"/>
          </p:cNvPicPr>
          <p:nvPr/>
        </p:nvPicPr>
        <p:blipFill>
          <a:blip r:embed="rId2"/>
          <a:stretch>
            <a:fillRect/>
          </a:stretch>
        </p:blipFill>
        <p:spPr>
          <a:xfrm>
            <a:off x="316494" y="352336"/>
            <a:ext cx="3388179" cy="699583"/>
          </a:xfrm>
          <a:prstGeom prst="rect">
            <a:avLst/>
          </a:prstGeom>
        </p:spPr>
      </p:pic>
      <p:sp>
        <p:nvSpPr>
          <p:cNvPr id="4" name="TextBox 3">
            <a:extLst>
              <a:ext uri="{FF2B5EF4-FFF2-40B4-BE49-F238E27FC236}">
                <a16:creationId xmlns:a16="http://schemas.microsoft.com/office/drawing/2014/main" id="{4C51EFFA-B130-7E44-A173-728DD0D30343}"/>
              </a:ext>
            </a:extLst>
          </p:cNvPr>
          <p:cNvSpPr txBox="1"/>
          <p:nvPr/>
        </p:nvSpPr>
        <p:spPr>
          <a:xfrm>
            <a:off x="718970" y="1442738"/>
            <a:ext cx="9920451" cy="1277273"/>
          </a:xfrm>
          <a:prstGeom prst="rect">
            <a:avLst/>
          </a:prstGeom>
          <a:noFill/>
        </p:spPr>
        <p:txBody>
          <a:bodyPr wrap="square" rtlCol="0">
            <a:spAutoFit/>
          </a:bodyPr>
          <a:lstStyle/>
          <a:p>
            <a:r>
              <a:rPr lang="en-US" sz="2300" u="sng" dirty="0"/>
              <a:t>DCC (Dynamic Conditional Correlation) - GARCH Model</a:t>
            </a:r>
          </a:p>
          <a:p>
            <a:endParaRPr lang="en-US" dirty="0"/>
          </a:p>
          <a:p>
            <a:r>
              <a:rPr lang="en-US" dirty="0"/>
              <a:t>We incorporate the GARCH(1,1) model which adds the conditional heteroskedasticity and the dynamic conditional correlation matrix to the covariance matrix prediction process.</a:t>
            </a:r>
          </a:p>
        </p:txBody>
      </p:sp>
      <p:pic>
        <p:nvPicPr>
          <p:cNvPr id="3" name="Picture 2">
            <a:extLst>
              <a:ext uri="{FF2B5EF4-FFF2-40B4-BE49-F238E27FC236}">
                <a16:creationId xmlns:a16="http://schemas.microsoft.com/office/drawing/2014/main" id="{94E6E89D-6624-A34E-BAD6-FBAFD16A6B33}"/>
              </a:ext>
            </a:extLst>
          </p:cNvPr>
          <p:cNvPicPr>
            <a:picLocks noChangeAspect="1"/>
          </p:cNvPicPr>
          <p:nvPr/>
        </p:nvPicPr>
        <p:blipFill>
          <a:blip r:embed="rId3"/>
          <a:stretch>
            <a:fillRect/>
          </a:stretch>
        </p:blipFill>
        <p:spPr>
          <a:xfrm>
            <a:off x="885273" y="2758492"/>
            <a:ext cx="2819400" cy="749300"/>
          </a:xfrm>
          <a:prstGeom prst="rect">
            <a:avLst/>
          </a:prstGeom>
        </p:spPr>
      </p:pic>
      <p:pic>
        <p:nvPicPr>
          <p:cNvPr id="8" name="Picture 7">
            <a:extLst>
              <a:ext uri="{FF2B5EF4-FFF2-40B4-BE49-F238E27FC236}">
                <a16:creationId xmlns:a16="http://schemas.microsoft.com/office/drawing/2014/main" id="{3AE33562-F0FB-6A4C-BEEA-96631913F521}"/>
              </a:ext>
            </a:extLst>
          </p:cNvPr>
          <p:cNvPicPr>
            <a:picLocks noChangeAspect="1"/>
          </p:cNvPicPr>
          <p:nvPr/>
        </p:nvPicPr>
        <p:blipFill>
          <a:blip r:embed="rId4"/>
          <a:stretch>
            <a:fillRect/>
          </a:stretch>
        </p:blipFill>
        <p:spPr>
          <a:xfrm>
            <a:off x="4806950" y="2790242"/>
            <a:ext cx="2578100" cy="685800"/>
          </a:xfrm>
          <a:prstGeom prst="rect">
            <a:avLst/>
          </a:prstGeom>
        </p:spPr>
      </p:pic>
      <p:sp>
        <p:nvSpPr>
          <p:cNvPr id="11" name="Right Arrow 10">
            <a:extLst>
              <a:ext uri="{FF2B5EF4-FFF2-40B4-BE49-F238E27FC236}">
                <a16:creationId xmlns:a16="http://schemas.microsoft.com/office/drawing/2014/main" id="{BAF818F7-6F4A-FB45-9D6F-4472A95AEAA6}"/>
              </a:ext>
            </a:extLst>
          </p:cNvPr>
          <p:cNvSpPr/>
          <p:nvPr/>
        </p:nvSpPr>
        <p:spPr>
          <a:xfrm>
            <a:off x="3946893" y="2966325"/>
            <a:ext cx="716692" cy="333633"/>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717EDA8-1A32-F145-BDC1-FD4C3ACFE509}"/>
              </a:ext>
            </a:extLst>
          </p:cNvPr>
          <p:cNvPicPr>
            <a:picLocks noChangeAspect="1"/>
          </p:cNvPicPr>
          <p:nvPr/>
        </p:nvPicPr>
        <p:blipFill>
          <a:blip r:embed="rId5"/>
          <a:stretch>
            <a:fillRect/>
          </a:stretch>
        </p:blipFill>
        <p:spPr>
          <a:xfrm>
            <a:off x="4663585" y="3865588"/>
            <a:ext cx="2433092" cy="826333"/>
          </a:xfrm>
          <a:prstGeom prst="rect">
            <a:avLst/>
          </a:prstGeom>
        </p:spPr>
      </p:pic>
      <p:sp>
        <p:nvSpPr>
          <p:cNvPr id="14" name="Down Arrow 13">
            <a:extLst>
              <a:ext uri="{FF2B5EF4-FFF2-40B4-BE49-F238E27FC236}">
                <a16:creationId xmlns:a16="http://schemas.microsoft.com/office/drawing/2014/main" id="{092401DF-DEAC-AB4C-AF10-11F3ED8361D2}"/>
              </a:ext>
            </a:extLst>
          </p:cNvPr>
          <p:cNvSpPr/>
          <p:nvPr/>
        </p:nvSpPr>
        <p:spPr>
          <a:xfrm>
            <a:off x="5679195" y="3476042"/>
            <a:ext cx="200936" cy="511342"/>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DCD0CFF2-3804-1D44-9A43-0826F3AC2B64}"/>
              </a:ext>
            </a:extLst>
          </p:cNvPr>
          <p:cNvPicPr>
            <a:picLocks noChangeAspect="1"/>
          </p:cNvPicPr>
          <p:nvPr/>
        </p:nvPicPr>
        <p:blipFill>
          <a:blip r:embed="rId6"/>
          <a:stretch>
            <a:fillRect/>
          </a:stretch>
        </p:blipFill>
        <p:spPr>
          <a:xfrm>
            <a:off x="3107648" y="4914890"/>
            <a:ext cx="3111874" cy="1499923"/>
          </a:xfrm>
          <a:prstGeom prst="rect">
            <a:avLst/>
          </a:prstGeom>
        </p:spPr>
      </p:pic>
      <p:pic>
        <p:nvPicPr>
          <p:cNvPr id="17" name="Picture 16">
            <a:extLst>
              <a:ext uri="{FF2B5EF4-FFF2-40B4-BE49-F238E27FC236}">
                <a16:creationId xmlns:a16="http://schemas.microsoft.com/office/drawing/2014/main" id="{69D489E8-55BC-BF4F-B7BA-7FEC80CEEAA7}"/>
              </a:ext>
            </a:extLst>
          </p:cNvPr>
          <p:cNvPicPr>
            <a:picLocks noChangeAspect="1"/>
          </p:cNvPicPr>
          <p:nvPr/>
        </p:nvPicPr>
        <p:blipFill>
          <a:blip r:embed="rId7"/>
          <a:stretch>
            <a:fillRect/>
          </a:stretch>
        </p:blipFill>
        <p:spPr>
          <a:xfrm>
            <a:off x="6470145" y="4914890"/>
            <a:ext cx="2643875" cy="1385599"/>
          </a:xfrm>
          <a:prstGeom prst="rect">
            <a:avLst/>
          </a:prstGeom>
        </p:spPr>
      </p:pic>
      <p:sp>
        <p:nvSpPr>
          <p:cNvPr id="18" name="Rectangle 17">
            <a:extLst>
              <a:ext uri="{FF2B5EF4-FFF2-40B4-BE49-F238E27FC236}">
                <a16:creationId xmlns:a16="http://schemas.microsoft.com/office/drawing/2014/main" id="{8B0AAAAF-E342-A74C-A2FF-B1505F60E868}"/>
              </a:ext>
            </a:extLst>
          </p:cNvPr>
          <p:cNvSpPr/>
          <p:nvPr/>
        </p:nvSpPr>
        <p:spPr>
          <a:xfrm>
            <a:off x="1000677" y="4653369"/>
            <a:ext cx="6096000" cy="646331"/>
          </a:xfrm>
          <a:prstGeom prst="rect">
            <a:avLst/>
          </a:prstGeom>
        </p:spPr>
        <p:txBody>
          <a:bodyPr>
            <a:spAutoFit/>
          </a:bodyPr>
          <a:lstStyle/>
          <a:p>
            <a:r>
              <a:rPr lang="en-US" dirty="0"/>
              <a:t>Time varying standard variation from univariate GARCH -processes</a:t>
            </a:r>
          </a:p>
        </p:txBody>
      </p:sp>
      <p:sp>
        <p:nvSpPr>
          <p:cNvPr id="19" name="Rectangle 18">
            <a:extLst>
              <a:ext uri="{FF2B5EF4-FFF2-40B4-BE49-F238E27FC236}">
                <a16:creationId xmlns:a16="http://schemas.microsoft.com/office/drawing/2014/main" id="{F7DAF7EB-0FD4-7042-94E1-00C7A5DE01C3}"/>
              </a:ext>
            </a:extLst>
          </p:cNvPr>
          <p:cNvSpPr/>
          <p:nvPr/>
        </p:nvSpPr>
        <p:spPr>
          <a:xfrm>
            <a:off x="7096677" y="4611220"/>
            <a:ext cx="5664698" cy="646331"/>
          </a:xfrm>
          <a:prstGeom prst="rect">
            <a:avLst/>
          </a:prstGeom>
        </p:spPr>
        <p:txBody>
          <a:bodyPr wrap="square">
            <a:spAutoFit/>
          </a:bodyPr>
          <a:lstStyle/>
          <a:p>
            <a:r>
              <a:rPr lang="en-US" dirty="0"/>
              <a:t>is the conditional correlation matrix of the                                                            		standardized disturbances</a:t>
            </a:r>
          </a:p>
        </p:txBody>
      </p:sp>
    </p:spTree>
    <p:extLst>
      <p:ext uri="{BB962C8B-B14F-4D97-AF65-F5344CB8AC3E}">
        <p14:creationId xmlns:p14="http://schemas.microsoft.com/office/powerpoint/2010/main" val="16738881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92FD07F-D339-CC47-8219-77639D8D74E7}"/>
              </a:ext>
            </a:extLst>
          </p:cNvPr>
          <p:cNvSpPr/>
          <p:nvPr/>
        </p:nvSpPr>
        <p:spPr>
          <a:xfrm>
            <a:off x="0" y="0"/>
            <a:ext cx="12192000" cy="1404257"/>
          </a:xfrm>
          <a:prstGeom prst="rect">
            <a:avLst/>
          </a:prstGeom>
          <a:solidFill>
            <a:srgbClr val="7195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F861A2DF-D51D-CE4C-AC62-4979761E8C75}"/>
              </a:ext>
            </a:extLst>
          </p:cNvPr>
          <p:cNvPicPr>
            <a:picLocks noChangeAspect="1"/>
          </p:cNvPicPr>
          <p:nvPr/>
        </p:nvPicPr>
        <p:blipFill>
          <a:blip r:embed="rId2"/>
          <a:stretch>
            <a:fillRect/>
          </a:stretch>
        </p:blipFill>
        <p:spPr>
          <a:xfrm>
            <a:off x="316494" y="352336"/>
            <a:ext cx="3388179" cy="699583"/>
          </a:xfrm>
          <a:prstGeom prst="rect">
            <a:avLst/>
          </a:prstGeom>
        </p:spPr>
      </p:pic>
      <p:pic>
        <p:nvPicPr>
          <p:cNvPr id="11" name="Picture 10">
            <a:extLst>
              <a:ext uri="{FF2B5EF4-FFF2-40B4-BE49-F238E27FC236}">
                <a16:creationId xmlns:a16="http://schemas.microsoft.com/office/drawing/2014/main" id="{E8863D69-13A9-D245-9FE8-3BD2B7887B1D}"/>
              </a:ext>
            </a:extLst>
          </p:cNvPr>
          <p:cNvPicPr>
            <a:picLocks noChangeAspect="1"/>
          </p:cNvPicPr>
          <p:nvPr/>
        </p:nvPicPr>
        <p:blipFill>
          <a:blip r:embed="rId3"/>
          <a:stretch>
            <a:fillRect/>
          </a:stretch>
        </p:blipFill>
        <p:spPr>
          <a:xfrm>
            <a:off x="2358140" y="1587073"/>
            <a:ext cx="3111874" cy="1499923"/>
          </a:xfrm>
          <a:prstGeom prst="rect">
            <a:avLst/>
          </a:prstGeom>
        </p:spPr>
      </p:pic>
      <p:pic>
        <p:nvPicPr>
          <p:cNvPr id="12" name="Picture 11">
            <a:extLst>
              <a:ext uri="{FF2B5EF4-FFF2-40B4-BE49-F238E27FC236}">
                <a16:creationId xmlns:a16="http://schemas.microsoft.com/office/drawing/2014/main" id="{60D74AF8-02B0-8C46-BD5F-E4D39DFE7EA0}"/>
              </a:ext>
            </a:extLst>
          </p:cNvPr>
          <p:cNvPicPr>
            <a:picLocks noChangeAspect="1"/>
          </p:cNvPicPr>
          <p:nvPr/>
        </p:nvPicPr>
        <p:blipFill>
          <a:blip r:embed="rId4"/>
          <a:stretch>
            <a:fillRect/>
          </a:stretch>
        </p:blipFill>
        <p:spPr>
          <a:xfrm>
            <a:off x="5720637" y="1587073"/>
            <a:ext cx="2763796" cy="1448447"/>
          </a:xfrm>
          <a:prstGeom prst="rect">
            <a:avLst/>
          </a:prstGeom>
        </p:spPr>
      </p:pic>
      <p:pic>
        <p:nvPicPr>
          <p:cNvPr id="14" name="Picture 13">
            <a:extLst>
              <a:ext uri="{FF2B5EF4-FFF2-40B4-BE49-F238E27FC236}">
                <a16:creationId xmlns:a16="http://schemas.microsoft.com/office/drawing/2014/main" id="{182A1A25-044D-654E-8DFB-F1A1C2938EBD}"/>
              </a:ext>
            </a:extLst>
          </p:cNvPr>
          <p:cNvPicPr>
            <a:picLocks noChangeAspect="1"/>
          </p:cNvPicPr>
          <p:nvPr/>
        </p:nvPicPr>
        <p:blipFill>
          <a:blip r:embed="rId5"/>
          <a:stretch>
            <a:fillRect/>
          </a:stretch>
        </p:blipFill>
        <p:spPr>
          <a:xfrm>
            <a:off x="5945058" y="3453027"/>
            <a:ext cx="3479800" cy="647700"/>
          </a:xfrm>
          <a:prstGeom prst="rect">
            <a:avLst/>
          </a:prstGeom>
        </p:spPr>
      </p:pic>
      <p:pic>
        <p:nvPicPr>
          <p:cNvPr id="16" name="Picture 15">
            <a:extLst>
              <a:ext uri="{FF2B5EF4-FFF2-40B4-BE49-F238E27FC236}">
                <a16:creationId xmlns:a16="http://schemas.microsoft.com/office/drawing/2014/main" id="{9333FA5A-E675-7B48-9D1A-1FF8C7A3778E}"/>
              </a:ext>
            </a:extLst>
          </p:cNvPr>
          <p:cNvPicPr>
            <a:picLocks noChangeAspect="1"/>
          </p:cNvPicPr>
          <p:nvPr/>
        </p:nvPicPr>
        <p:blipFill>
          <a:blip r:embed="rId6"/>
          <a:stretch>
            <a:fillRect/>
          </a:stretch>
        </p:blipFill>
        <p:spPr>
          <a:xfrm>
            <a:off x="2485514" y="3472513"/>
            <a:ext cx="2984500" cy="482600"/>
          </a:xfrm>
          <a:prstGeom prst="rect">
            <a:avLst/>
          </a:prstGeom>
        </p:spPr>
      </p:pic>
      <p:sp>
        <p:nvSpPr>
          <p:cNvPr id="17" name="Down Arrow 16">
            <a:extLst>
              <a:ext uri="{FF2B5EF4-FFF2-40B4-BE49-F238E27FC236}">
                <a16:creationId xmlns:a16="http://schemas.microsoft.com/office/drawing/2014/main" id="{C7A74E0F-B461-0E44-848D-636D1BB47A70}"/>
              </a:ext>
            </a:extLst>
          </p:cNvPr>
          <p:cNvSpPr/>
          <p:nvPr/>
        </p:nvSpPr>
        <p:spPr>
          <a:xfrm>
            <a:off x="3914077" y="2961171"/>
            <a:ext cx="200936" cy="511342"/>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a:extLst>
              <a:ext uri="{FF2B5EF4-FFF2-40B4-BE49-F238E27FC236}">
                <a16:creationId xmlns:a16="http://schemas.microsoft.com/office/drawing/2014/main" id="{695DFD21-008A-FE44-9361-41F9607B89DF}"/>
              </a:ext>
            </a:extLst>
          </p:cNvPr>
          <p:cNvSpPr/>
          <p:nvPr/>
        </p:nvSpPr>
        <p:spPr>
          <a:xfrm>
            <a:off x="7065346" y="2957071"/>
            <a:ext cx="200936" cy="511342"/>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D8D6547F-702B-9F42-B038-4CC963321646}"/>
              </a:ext>
            </a:extLst>
          </p:cNvPr>
          <p:cNvPicPr>
            <a:picLocks noChangeAspect="1"/>
          </p:cNvPicPr>
          <p:nvPr/>
        </p:nvPicPr>
        <p:blipFill>
          <a:blip r:embed="rId7"/>
          <a:stretch>
            <a:fillRect/>
          </a:stretch>
        </p:blipFill>
        <p:spPr>
          <a:xfrm>
            <a:off x="3676650" y="4599250"/>
            <a:ext cx="4008308" cy="1835866"/>
          </a:xfrm>
          <a:prstGeom prst="rect">
            <a:avLst/>
          </a:prstGeom>
        </p:spPr>
      </p:pic>
      <p:sp>
        <p:nvSpPr>
          <p:cNvPr id="21" name="Rectangle 20">
            <a:extLst>
              <a:ext uri="{FF2B5EF4-FFF2-40B4-BE49-F238E27FC236}">
                <a16:creationId xmlns:a16="http://schemas.microsoft.com/office/drawing/2014/main" id="{DC2417A7-2966-7545-8051-DF7E4D7D0F0D}"/>
              </a:ext>
            </a:extLst>
          </p:cNvPr>
          <p:cNvSpPr/>
          <p:nvPr/>
        </p:nvSpPr>
        <p:spPr>
          <a:xfrm>
            <a:off x="3112316" y="3540154"/>
            <a:ext cx="201335" cy="414959"/>
          </a:xfrm>
          <a:prstGeom prst="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BB5C9FA-5568-E748-BB32-B5CFB5F31D2B}"/>
              </a:ext>
            </a:extLst>
          </p:cNvPr>
          <p:cNvSpPr/>
          <p:nvPr/>
        </p:nvSpPr>
        <p:spPr>
          <a:xfrm>
            <a:off x="3425338" y="3540154"/>
            <a:ext cx="201335" cy="414959"/>
          </a:xfrm>
          <a:prstGeom prst="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8D4CD2C-2AA1-D748-BD30-96A6625C88DC}"/>
              </a:ext>
            </a:extLst>
          </p:cNvPr>
          <p:cNvSpPr/>
          <p:nvPr/>
        </p:nvSpPr>
        <p:spPr>
          <a:xfrm>
            <a:off x="4564873" y="3540154"/>
            <a:ext cx="201335" cy="414959"/>
          </a:xfrm>
          <a:prstGeom prst="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AC182DC-3757-164B-B7C9-D39E133B8B07}"/>
              </a:ext>
            </a:extLst>
          </p:cNvPr>
          <p:cNvSpPr/>
          <p:nvPr/>
        </p:nvSpPr>
        <p:spPr>
          <a:xfrm>
            <a:off x="7001867" y="3759456"/>
            <a:ext cx="201335" cy="414959"/>
          </a:xfrm>
          <a:prstGeom prst="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F42BB77-EDB9-4E42-86ED-96E779B92AF7}"/>
              </a:ext>
            </a:extLst>
          </p:cNvPr>
          <p:cNvSpPr/>
          <p:nvPr/>
        </p:nvSpPr>
        <p:spPr>
          <a:xfrm>
            <a:off x="7300059" y="3747633"/>
            <a:ext cx="201335" cy="414959"/>
          </a:xfrm>
          <a:prstGeom prst="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48939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92FD07F-D339-CC47-8219-77639D8D74E7}"/>
              </a:ext>
            </a:extLst>
          </p:cNvPr>
          <p:cNvSpPr/>
          <p:nvPr/>
        </p:nvSpPr>
        <p:spPr>
          <a:xfrm>
            <a:off x="0" y="0"/>
            <a:ext cx="12192000" cy="1404257"/>
          </a:xfrm>
          <a:prstGeom prst="rect">
            <a:avLst/>
          </a:prstGeom>
          <a:solidFill>
            <a:srgbClr val="7195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F861A2DF-D51D-CE4C-AC62-4979761E8C75}"/>
              </a:ext>
            </a:extLst>
          </p:cNvPr>
          <p:cNvPicPr>
            <a:picLocks noChangeAspect="1"/>
          </p:cNvPicPr>
          <p:nvPr/>
        </p:nvPicPr>
        <p:blipFill>
          <a:blip r:embed="rId2"/>
          <a:stretch>
            <a:fillRect/>
          </a:stretch>
        </p:blipFill>
        <p:spPr>
          <a:xfrm>
            <a:off x="316494" y="352336"/>
            <a:ext cx="3388179" cy="699583"/>
          </a:xfrm>
          <a:prstGeom prst="rect">
            <a:avLst/>
          </a:prstGeom>
        </p:spPr>
      </p:pic>
    </p:spTree>
    <p:extLst>
      <p:ext uri="{BB962C8B-B14F-4D97-AF65-F5344CB8AC3E}">
        <p14:creationId xmlns:p14="http://schemas.microsoft.com/office/powerpoint/2010/main" val="18204728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92FD07F-D339-CC47-8219-77639D8D74E7}"/>
              </a:ext>
            </a:extLst>
          </p:cNvPr>
          <p:cNvSpPr/>
          <p:nvPr/>
        </p:nvSpPr>
        <p:spPr>
          <a:xfrm>
            <a:off x="0" y="0"/>
            <a:ext cx="12192000" cy="1404257"/>
          </a:xfrm>
          <a:prstGeom prst="rect">
            <a:avLst/>
          </a:prstGeom>
          <a:solidFill>
            <a:srgbClr val="7195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F861A2DF-D51D-CE4C-AC62-4979761E8C75}"/>
              </a:ext>
            </a:extLst>
          </p:cNvPr>
          <p:cNvPicPr>
            <a:picLocks noChangeAspect="1"/>
          </p:cNvPicPr>
          <p:nvPr/>
        </p:nvPicPr>
        <p:blipFill>
          <a:blip r:embed="rId2"/>
          <a:stretch>
            <a:fillRect/>
          </a:stretch>
        </p:blipFill>
        <p:spPr>
          <a:xfrm>
            <a:off x="316494" y="352336"/>
            <a:ext cx="3388179" cy="699583"/>
          </a:xfrm>
          <a:prstGeom prst="rect">
            <a:avLst/>
          </a:prstGeom>
        </p:spPr>
      </p:pic>
    </p:spTree>
    <p:extLst>
      <p:ext uri="{BB962C8B-B14F-4D97-AF65-F5344CB8AC3E}">
        <p14:creationId xmlns:p14="http://schemas.microsoft.com/office/powerpoint/2010/main" val="1490743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92FD07F-D339-CC47-8219-77639D8D74E7}"/>
              </a:ext>
            </a:extLst>
          </p:cNvPr>
          <p:cNvSpPr/>
          <p:nvPr/>
        </p:nvSpPr>
        <p:spPr>
          <a:xfrm>
            <a:off x="0" y="0"/>
            <a:ext cx="12192000" cy="1404257"/>
          </a:xfrm>
          <a:prstGeom prst="rect">
            <a:avLst/>
          </a:prstGeom>
          <a:solidFill>
            <a:srgbClr val="7195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F861A2DF-D51D-CE4C-AC62-4979761E8C75}"/>
              </a:ext>
            </a:extLst>
          </p:cNvPr>
          <p:cNvPicPr>
            <a:picLocks noChangeAspect="1"/>
          </p:cNvPicPr>
          <p:nvPr/>
        </p:nvPicPr>
        <p:blipFill>
          <a:blip r:embed="rId2"/>
          <a:stretch>
            <a:fillRect/>
          </a:stretch>
        </p:blipFill>
        <p:spPr>
          <a:xfrm>
            <a:off x="316494" y="352336"/>
            <a:ext cx="3388179" cy="699583"/>
          </a:xfrm>
          <a:prstGeom prst="rect">
            <a:avLst/>
          </a:prstGeom>
        </p:spPr>
      </p:pic>
    </p:spTree>
    <p:extLst>
      <p:ext uri="{BB962C8B-B14F-4D97-AF65-F5344CB8AC3E}">
        <p14:creationId xmlns:p14="http://schemas.microsoft.com/office/powerpoint/2010/main" val="6941014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92FD07F-D339-CC47-8219-77639D8D74E7}"/>
              </a:ext>
            </a:extLst>
          </p:cNvPr>
          <p:cNvSpPr/>
          <p:nvPr/>
        </p:nvSpPr>
        <p:spPr>
          <a:xfrm>
            <a:off x="0" y="0"/>
            <a:ext cx="12192000" cy="1404257"/>
          </a:xfrm>
          <a:prstGeom prst="rect">
            <a:avLst/>
          </a:prstGeom>
          <a:solidFill>
            <a:srgbClr val="7195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F861A2DF-D51D-CE4C-AC62-4979761E8C75}"/>
              </a:ext>
            </a:extLst>
          </p:cNvPr>
          <p:cNvPicPr>
            <a:picLocks noChangeAspect="1"/>
          </p:cNvPicPr>
          <p:nvPr/>
        </p:nvPicPr>
        <p:blipFill>
          <a:blip r:embed="rId2"/>
          <a:stretch>
            <a:fillRect/>
          </a:stretch>
        </p:blipFill>
        <p:spPr>
          <a:xfrm>
            <a:off x="316494" y="352336"/>
            <a:ext cx="3388179" cy="699583"/>
          </a:xfrm>
          <a:prstGeom prst="rect">
            <a:avLst/>
          </a:prstGeom>
        </p:spPr>
      </p:pic>
    </p:spTree>
    <p:extLst>
      <p:ext uri="{BB962C8B-B14F-4D97-AF65-F5344CB8AC3E}">
        <p14:creationId xmlns:p14="http://schemas.microsoft.com/office/powerpoint/2010/main" val="2621457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75ADA8-4C4A-EB48-B153-94757AC2693F}"/>
              </a:ext>
            </a:extLst>
          </p:cNvPr>
          <p:cNvSpPr/>
          <p:nvPr/>
        </p:nvSpPr>
        <p:spPr>
          <a:xfrm>
            <a:off x="0" y="0"/>
            <a:ext cx="12192000" cy="1404257"/>
          </a:xfrm>
          <a:prstGeom prst="rect">
            <a:avLst/>
          </a:prstGeom>
          <a:solidFill>
            <a:srgbClr val="7195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F11EE2F0-141A-7142-A9D7-0441EA520ED8}"/>
              </a:ext>
            </a:extLst>
          </p:cNvPr>
          <p:cNvPicPr>
            <a:picLocks noChangeAspect="1"/>
          </p:cNvPicPr>
          <p:nvPr/>
        </p:nvPicPr>
        <p:blipFill>
          <a:blip r:embed="rId2"/>
          <a:stretch>
            <a:fillRect/>
          </a:stretch>
        </p:blipFill>
        <p:spPr>
          <a:xfrm>
            <a:off x="316494" y="352336"/>
            <a:ext cx="3388179" cy="699583"/>
          </a:xfrm>
          <a:prstGeom prst="rect">
            <a:avLst/>
          </a:prstGeom>
        </p:spPr>
      </p:pic>
      <p:sp>
        <p:nvSpPr>
          <p:cNvPr id="8" name="TextBox 7">
            <a:extLst>
              <a:ext uri="{FF2B5EF4-FFF2-40B4-BE49-F238E27FC236}">
                <a16:creationId xmlns:a16="http://schemas.microsoft.com/office/drawing/2014/main" id="{9BB3F457-773A-1F48-B297-95BEA55E05BF}"/>
              </a:ext>
            </a:extLst>
          </p:cNvPr>
          <p:cNvSpPr txBox="1"/>
          <p:nvPr/>
        </p:nvSpPr>
        <p:spPr>
          <a:xfrm>
            <a:off x="927463" y="1638207"/>
            <a:ext cx="2706831" cy="446276"/>
          </a:xfrm>
          <a:prstGeom prst="rect">
            <a:avLst/>
          </a:prstGeom>
          <a:noFill/>
        </p:spPr>
        <p:txBody>
          <a:bodyPr wrap="none" rtlCol="0">
            <a:spAutoFit/>
          </a:bodyPr>
          <a:lstStyle/>
          <a:p>
            <a:r>
              <a:rPr lang="en-US" sz="2300" dirty="0"/>
              <a:t>43 assets we choose:</a:t>
            </a:r>
          </a:p>
        </p:txBody>
      </p:sp>
      <p:sp>
        <p:nvSpPr>
          <p:cNvPr id="9" name="TextBox 8">
            <a:extLst>
              <a:ext uri="{FF2B5EF4-FFF2-40B4-BE49-F238E27FC236}">
                <a16:creationId xmlns:a16="http://schemas.microsoft.com/office/drawing/2014/main" id="{75943E91-F269-0449-A8F5-3C8B884EB110}"/>
              </a:ext>
            </a:extLst>
          </p:cNvPr>
          <p:cNvSpPr txBox="1"/>
          <p:nvPr/>
        </p:nvSpPr>
        <p:spPr>
          <a:xfrm>
            <a:off x="927463" y="2213683"/>
            <a:ext cx="5205592" cy="5355312"/>
          </a:xfrm>
          <a:prstGeom prst="rect">
            <a:avLst/>
          </a:prstGeom>
          <a:noFill/>
        </p:spPr>
        <p:txBody>
          <a:bodyPr wrap="none" rtlCol="0">
            <a:spAutoFit/>
          </a:bodyPr>
          <a:lstStyle/>
          <a:p>
            <a:pPr marL="285750" indent="-285750">
              <a:buFont typeface="Arial" panose="020B0604020202020204" pitchFamily="34" charset="0"/>
              <a:buChar char="•"/>
            </a:pPr>
            <a:r>
              <a:rPr lang="en-US" dirty="0"/>
              <a:t>Emerging Markets Index</a:t>
            </a:r>
          </a:p>
          <a:p>
            <a:pPr marL="285750" indent="-285750">
              <a:buFont typeface="Arial" panose="020B0604020202020204" pitchFamily="34" charset="0"/>
              <a:buChar char="•"/>
            </a:pPr>
            <a:r>
              <a:rPr lang="en-US" dirty="0"/>
              <a:t>Germany Index Fund</a:t>
            </a:r>
          </a:p>
          <a:p>
            <a:pPr marL="285750" indent="-285750">
              <a:buFont typeface="Arial" panose="020B0604020202020204" pitchFamily="34" charset="0"/>
              <a:buChar char="•"/>
            </a:pPr>
            <a:r>
              <a:rPr lang="en-US" dirty="0"/>
              <a:t>Government Bonds</a:t>
            </a:r>
          </a:p>
          <a:p>
            <a:pPr marL="285750" indent="-285750">
              <a:buFont typeface="Arial" panose="020B0604020202020204" pitchFamily="34" charset="0"/>
              <a:buChar char="•"/>
            </a:pPr>
            <a:r>
              <a:rPr lang="en-US" dirty="0"/>
              <a:t>Japanese Stocks</a:t>
            </a:r>
          </a:p>
          <a:p>
            <a:pPr marL="285750" indent="-285750">
              <a:buFont typeface="Arial" panose="020B0604020202020204" pitchFamily="34" charset="0"/>
              <a:buChar char="•"/>
            </a:pPr>
            <a:r>
              <a:rPr lang="en-US" dirty="0"/>
              <a:t>Intermediate-term U.S. Treasury bonds</a:t>
            </a:r>
          </a:p>
          <a:p>
            <a:pPr marL="285750" indent="-285750">
              <a:buFont typeface="Arial" panose="020B0604020202020204" pitchFamily="34" charset="0"/>
              <a:buChar char="•"/>
            </a:pPr>
            <a:r>
              <a:rPr lang="en-US" dirty="0"/>
              <a:t>Large and mid-sized companies in France</a:t>
            </a:r>
          </a:p>
          <a:p>
            <a:pPr marL="285750" indent="-285750">
              <a:buFont typeface="Arial" panose="020B0604020202020204" pitchFamily="34" charset="0"/>
              <a:buChar char="•"/>
            </a:pPr>
            <a:r>
              <a:rPr lang="en-US" dirty="0"/>
              <a:t>Large and mid-sized companies in the UK</a:t>
            </a:r>
          </a:p>
          <a:p>
            <a:pPr marL="285750" indent="-285750">
              <a:buFont typeface="Arial" panose="020B0604020202020204" pitchFamily="34" charset="0"/>
              <a:buChar char="•"/>
            </a:pPr>
            <a:r>
              <a:rPr lang="en-US" dirty="0"/>
              <a:t>Materials Sector</a:t>
            </a:r>
          </a:p>
          <a:p>
            <a:pPr marL="285750" indent="-285750">
              <a:buFont typeface="Arial" panose="020B0604020202020204" pitchFamily="34" charset="0"/>
              <a:buChar char="•"/>
            </a:pPr>
            <a:r>
              <a:rPr lang="en-US" dirty="0"/>
              <a:t>Energy Sector</a:t>
            </a:r>
          </a:p>
          <a:p>
            <a:pPr marL="285750" indent="-285750">
              <a:buFont typeface="Arial" panose="020B0604020202020204" pitchFamily="34" charset="0"/>
              <a:buChar char="•"/>
            </a:pPr>
            <a:r>
              <a:rPr lang="en-US" dirty="0"/>
              <a:t>Investment Grade Corporate Bond</a:t>
            </a:r>
          </a:p>
          <a:p>
            <a:pPr marL="285750" indent="-285750">
              <a:buFont typeface="Arial" panose="020B0604020202020204" pitchFamily="34" charset="0"/>
              <a:buChar char="•"/>
            </a:pPr>
            <a:r>
              <a:rPr lang="en-US" dirty="0"/>
              <a:t>Technology Sector</a:t>
            </a:r>
          </a:p>
          <a:p>
            <a:pPr marL="285750" indent="-285750">
              <a:buFont typeface="Arial" panose="020B0604020202020204" pitchFamily="34" charset="0"/>
              <a:buChar char="•"/>
            </a:pPr>
            <a:r>
              <a:rPr lang="en-US" dirty="0"/>
              <a:t>Utilities Sector</a:t>
            </a:r>
          </a:p>
          <a:p>
            <a:pPr marL="285750" indent="-285750">
              <a:buFont typeface="Arial" panose="020B0604020202020204" pitchFamily="34" charset="0"/>
              <a:buChar char="•"/>
            </a:pPr>
            <a:r>
              <a:rPr lang="en-US" dirty="0"/>
              <a:t>EX Japan ETF</a:t>
            </a:r>
          </a:p>
          <a:p>
            <a:pPr marL="285750" indent="-285750">
              <a:buFont typeface="Arial" panose="020B0604020202020204" pitchFamily="34" charset="0"/>
              <a:buChar char="•"/>
            </a:pPr>
            <a:r>
              <a:rPr lang="en-US" dirty="0"/>
              <a:t>China Large-cap ETF on Hong Kong Stock Exchange</a:t>
            </a:r>
          </a:p>
          <a:p>
            <a:pPr marL="285750" indent="-285750">
              <a:buFont typeface="Arial" panose="020B0604020202020204" pitchFamily="34" charset="0"/>
              <a:buChar char="•"/>
            </a:pPr>
            <a:r>
              <a:rPr lang="en-US" dirty="0"/>
              <a:t>Vanguard Europe All cap index</a:t>
            </a:r>
          </a:p>
          <a:p>
            <a:pPr marL="285750" indent="-285750">
              <a:buFont typeface="Arial" panose="020B0604020202020204" pitchFamily="34" charset="0"/>
              <a:buChar char="•"/>
            </a:pPr>
            <a:r>
              <a:rPr lang="en-US" dirty="0"/>
              <a:t>Vanguard Asia Pacific all-cap</a:t>
            </a:r>
          </a:p>
          <a:p>
            <a:pPr marL="285750" indent="-285750">
              <a:buFont typeface="Arial" panose="020B0604020202020204" pitchFamily="34" charset="0"/>
              <a:buChar char="•"/>
            </a:pPr>
            <a:endParaRPr lang="en-US" dirty="0"/>
          </a:p>
          <a:p>
            <a:endParaRPr lang="en-US" dirty="0"/>
          </a:p>
          <a:p>
            <a:endParaRPr lang="en-US" dirty="0"/>
          </a:p>
        </p:txBody>
      </p:sp>
      <p:sp>
        <p:nvSpPr>
          <p:cNvPr id="10" name="TextBox 9">
            <a:extLst>
              <a:ext uri="{FF2B5EF4-FFF2-40B4-BE49-F238E27FC236}">
                <a16:creationId xmlns:a16="http://schemas.microsoft.com/office/drawing/2014/main" id="{83F23B5D-39FC-8043-9A92-0B2E7906EF13}"/>
              </a:ext>
            </a:extLst>
          </p:cNvPr>
          <p:cNvSpPr txBox="1"/>
          <p:nvPr/>
        </p:nvSpPr>
        <p:spPr>
          <a:xfrm>
            <a:off x="6274354" y="2213683"/>
            <a:ext cx="5917646" cy="2585323"/>
          </a:xfrm>
          <a:prstGeom prst="rect">
            <a:avLst/>
          </a:prstGeom>
          <a:noFill/>
        </p:spPr>
        <p:txBody>
          <a:bodyPr wrap="none" rtlCol="0">
            <a:spAutoFit/>
          </a:bodyPr>
          <a:lstStyle/>
          <a:p>
            <a:pPr marL="285750" indent="-285750">
              <a:buFont typeface="Arial" panose="020B0604020202020204" pitchFamily="34" charset="0"/>
              <a:buChar char="•"/>
            </a:pPr>
            <a:r>
              <a:rPr lang="en-US" dirty="0"/>
              <a:t>SP500</a:t>
            </a:r>
          </a:p>
          <a:p>
            <a:pPr marL="285750" indent="-285750">
              <a:buFont typeface="Arial" panose="020B0604020202020204" pitchFamily="34" charset="0"/>
              <a:buChar char="•"/>
            </a:pPr>
            <a:r>
              <a:rPr lang="en-US" dirty="0"/>
              <a:t>20+ years treasury bond</a:t>
            </a:r>
          </a:p>
          <a:p>
            <a:pPr marL="285750" indent="-285750">
              <a:buFont typeface="Arial" panose="020B0604020202020204" pitchFamily="34" charset="0"/>
              <a:buChar char="•"/>
            </a:pPr>
            <a:r>
              <a:rPr lang="en-US" dirty="0"/>
              <a:t>Core US aggregate Bond </a:t>
            </a:r>
            <a:r>
              <a:rPr lang="en-US" dirty="0" err="1"/>
              <a:t>etf</a:t>
            </a:r>
            <a:endParaRPr lang="en-US" dirty="0"/>
          </a:p>
          <a:p>
            <a:pPr marL="285750" indent="-285750">
              <a:buFont typeface="Arial" panose="020B0604020202020204" pitchFamily="34" charset="0"/>
              <a:buChar char="•"/>
            </a:pPr>
            <a:r>
              <a:rPr lang="en-US" dirty="0"/>
              <a:t>US dollar denominated investment grade corporate bonds</a:t>
            </a:r>
          </a:p>
          <a:p>
            <a:pPr marL="285750" indent="-285750">
              <a:buFont typeface="Arial" panose="020B0604020202020204" pitchFamily="34" charset="0"/>
              <a:buChar char="•"/>
            </a:pPr>
            <a:r>
              <a:rPr lang="en-US" dirty="0"/>
              <a:t>100 large-cap US equities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Individual Stocks from different sectors</a:t>
            </a:r>
          </a:p>
          <a:p>
            <a:endParaRPr lang="en-US" dirty="0"/>
          </a:p>
          <a:p>
            <a:endParaRPr lang="en-US" dirty="0"/>
          </a:p>
        </p:txBody>
      </p:sp>
    </p:spTree>
    <p:extLst>
      <p:ext uri="{BB962C8B-B14F-4D97-AF65-F5344CB8AC3E}">
        <p14:creationId xmlns:p14="http://schemas.microsoft.com/office/powerpoint/2010/main" val="2997573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92FD07F-D339-CC47-8219-77639D8D74E7}"/>
              </a:ext>
            </a:extLst>
          </p:cNvPr>
          <p:cNvSpPr/>
          <p:nvPr/>
        </p:nvSpPr>
        <p:spPr>
          <a:xfrm>
            <a:off x="0" y="0"/>
            <a:ext cx="12192000" cy="1404257"/>
          </a:xfrm>
          <a:prstGeom prst="rect">
            <a:avLst/>
          </a:prstGeom>
          <a:solidFill>
            <a:srgbClr val="7195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F861A2DF-D51D-CE4C-AC62-4979761E8C75}"/>
              </a:ext>
            </a:extLst>
          </p:cNvPr>
          <p:cNvPicPr>
            <a:picLocks noChangeAspect="1"/>
          </p:cNvPicPr>
          <p:nvPr/>
        </p:nvPicPr>
        <p:blipFill>
          <a:blip r:embed="rId2"/>
          <a:stretch>
            <a:fillRect/>
          </a:stretch>
        </p:blipFill>
        <p:spPr>
          <a:xfrm>
            <a:off x="316494" y="352336"/>
            <a:ext cx="3388179" cy="699583"/>
          </a:xfrm>
          <a:prstGeom prst="rect">
            <a:avLst/>
          </a:prstGeom>
        </p:spPr>
      </p:pic>
      <p:sp>
        <p:nvSpPr>
          <p:cNvPr id="2" name="TextBox 1">
            <a:extLst>
              <a:ext uri="{FF2B5EF4-FFF2-40B4-BE49-F238E27FC236}">
                <a16:creationId xmlns:a16="http://schemas.microsoft.com/office/drawing/2014/main" id="{B711BA91-77D2-1C48-9376-2E354C659117}"/>
              </a:ext>
            </a:extLst>
          </p:cNvPr>
          <p:cNvSpPr txBox="1"/>
          <p:nvPr/>
        </p:nvSpPr>
        <p:spPr>
          <a:xfrm>
            <a:off x="734786" y="1756593"/>
            <a:ext cx="3931013" cy="446276"/>
          </a:xfrm>
          <a:prstGeom prst="rect">
            <a:avLst/>
          </a:prstGeom>
          <a:noFill/>
        </p:spPr>
        <p:txBody>
          <a:bodyPr wrap="none" rtlCol="0">
            <a:spAutoFit/>
          </a:bodyPr>
          <a:lstStyle/>
          <a:p>
            <a:r>
              <a:rPr lang="en-US" sz="2300" dirty="0"/>
              <a:t>Hierarchical Risk Parity Method</a:t>
            </a:r>
          </a:p>
        </p:txBody>
      </p:sp>
      <p:pic>
        <p:nvPicPr>
          <p:cNvPr id="3" name="Picture 2">
            <a:extLst>
              <a:ext uri="{FF2B5EF4-FFF2-40B4-BE49-F238E27FC236}">
                <a16:creationId xmlns:a16="http://schemas.microsoft.com/office/drawing/2014/main" id="{757CE769-1352-F241-94E5-1DCF62BD5161}"/>
              </a:ext>
            </a:extLst>
          </p:cNvPr>
          <p:cNvPicPr>
            <a:picLocks noChangeAspect="1"/>
          </p:cNvPicPr>
          <p:nvPr/>
        </p:nvPicPr>
        <p:blipFill>
          <a:blip r:embed="rId3"/>
          <a:stretch>
            <a:fillRect/>
          </a:stretch>
        </p:blipFill>
        <p:spPr>
          <a:xfrm>
            <a:off x="529500" y="2833914"/>
            <a:ext cx="4851400" cy="3149600"/>
          </a:xfrm>
          <a:prstGeom prst="rect">
            <a:avLst/>
          </a:prstGeom>
        </p:spPr>
      </p:pic>
      <p:pic>
        <p:nvPicPr>
          <p:cNvPr id="7" name="Picture 6">
            <a:extLst>
              <a:ext uri="{FF2B5EF4-FFF2-40B4-BE49-F238E27FC236}">
                <a16:creationId xmlns:a16="http://schemas.microsoft.com/office/drawing/2014/main" id="{7A3F02CF-AC0A-DB4D-9976-0239EB4C26B9}"/>
              </a:ext>
            </a:extLst>
          </p:cNvPr>
          <p:cNvPicPr>
            <a:picLocks noChangeAspect="1"/>
          </p:cNvPicPr>
          <p:nvPr/>
        </p:nvPicPr>
        <p:blipFill>
          <a:blip r:embed="rId4"/>
          <a:stretch>
            <a:fillRect/>
          </a:stretch>
        </p:blipFill>
        <p:spPr>
          <a:xfrm>
            <a:off x="6781800" y="1979731"/>
            <a:ext cx="4991100" cy="4164711"/>
          </a:xfrm>
          <a:prstGeom prst="rect">
            <a:avLst/>
          </a:prstGeom>
        </p:spPr>
      </p:pic>
      <p:sp>
        <p:nvSpPr>
          <p:cNvPr id="8" name="Right Arrow 7">
            <a:extLst>
              <a:ext uri="{FF2B5EF4-FFF2-40B4-BE49-F238E27FC236}">
                <a16:creationId xmlns:a16="http://schemas.microsoft.com/office/drawing/2014/main" id="{8FBB15BC-B540-004A-A874-63B18B707E3B}"/>
              </a:ext>
            </a:extLst>
          </p:cNvPr>
          <p:cNvSpPr/>
          <p:nvPr/>
        </p:nvSpPr>
        <p:spPr>
          <a:xfrm>
            <a:off x="5584371" y="3820886"/>
            <a:ext cx="996043" cy="408214"/>
          </a:xfrm>
          <a:prstGeom prst="rightArrow">
            <a:avLst/>
          </a:prstGeom>
          <a:solidFill>
            <a:srgbClr val="7195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3366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92FD07F-D339-CC47-8219-77639D8D74E7}"/>
              </a:ext>
            </a:extLst>
          </p:cNvPr>
          <p:cNvSpPr/>
          <p:nvPr/>
        </p:nvSpPr>
        <p:spPr>
          <a:xfrm>
            <a:off x="0" y="0"/>
            <a:ext cx="12192000" cy="1404257"/>
          </a:xfrm>
          <a:prstGeom prst="rect">
            <a:avLst/>
          </a:prstGeom>
          <a:solidFill>
            <a:srgbClr val="7195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F861A2DF-D51D-CE4C-AC62-4979761E8C75}"/>
              </a:ext>
            </a:extLst>
          </p:cNvPr>
          <p:cNvPicPr>
            <a:picLocks noChangeAspect="1"/>
          </p:cNvPicPr>
          <p:nvPr/>
        </p:nvPicPr>
        <p:blipFill>
          <a:blip r:embed="rId3"/>
          <a:stretch>
            <a:fillRect/>
          </a:stretch>
        </p:blipFill>
        <p:spPr>
          <a:xfrm>
            <a:off x="316494" y="352336"/>
            <a:ext cx="3388179" cy="699583"/>
          </a:xfrm>
          <a:prstGeom prst="rect">
            <a:avLst/>
          </a:prstGeom>
        </p:spPr>
      </p:pic>
      <p:sp>
        <p:nvSpPr>
          <p:cNvPr id="7" name="TextBox 6">
            <a:extLst>
              <a:ext uri="{FF2B5EF4-FFF2-40B4-BE49-F238E27FC236}">
                <a16:creationId xmlns:a16="http://schemas.microsoft.com/office/drawing/2014/main" id="{85DA1F54-A829-8542-81C7-8A960B02A134}"/>
              </a:ext>
            </a:extLst>
          </p:cNvPr>
          <p:cNvSpPr txBox="1"/>
          <p:nvPr/>
        </p:nvSpPr>
        <p:spPr>
          <a:xfrm>
            <a:off x="734786" y="1756593"/>
            <a:ext cx="8436861" cy="446276"/>
          </a:xfrm>
          <a:prstGeom prst="rect">
            <a:avLst/>
          </a:prstGeom>
          <a:noFill/>
        </p:spPr>
        <p:txBody>
          <a:bodyPr wrap="none" rtlCol="0">
            <a:spAutoFit/>
          </a:bodyPr>
          <a:lstStyle/>
          <a:p>
            <a:r>
              <a:rPr lang="en-US" sz="2300" dirty="0"/>
              <a:t>Drawbacks of using Markowitz and unmanipulated covariance matrix</a:t>
            </a:r>
          </a:p>
        </p:txBody>
      </p:sp>
      <p:sp>
        <p:nvSpPr>
          <p:cNvPr id="3" name="Rectangle 2">
            <a:extLst>
              <a:ext uri="{FF2B5EF4-FFF2-40B4-BE49-F238E27FC236}">
                <a16:creationId xmlns:a16="http://schemas.microsoft.com/office/drawing/2014/main" id="{ADE716FC-E1AA-DC44-B48E-88B7F8EABFC4}"/>
              </a:ext>
            </a:extLst>
          </p:cNvPr>
          <p:cNvSpPr/>
          <p:nvPr/>
        </p:nvSpPr>
        <p:spPr>
          <a:xfrm>
            <a:off x="732064" y="2282115"/>
            <a:ext cx="9867900" cy="646331"/>
          </a:xfrm>
          <a:prstGeom prst="rect">
            <a:avLst/>
          </a:prstGeom>
        </p:spPr>
        <p:txBody>
          <a:bodyPr wrap="square">
            <a:spAutoFit/>
          </a:bodyPr>
          <a:lstStyle/>
          <a:p>
            <a:r>
              <a:rPr lang="en-US" dirty="0">
                <a:latin typeface="Calibri" panose="020F0502020204030204" pitchFamily="34" charset="0"/>
                <a:ea typeface="DengXian" panose="02010600030101010101" pitchFamily="2" charset="-122"/>
                <a:cs typeface="Times New Roman" panose="02020603050405020304" pitchFamily="18" charset="0"/>
              </a:rPr>
              <a:t>The calculation of the portfolio weight requires the invertibility of the covariance matrix, so the portfolio constructed might suffer from instability if the covariance matrix is ill-degenerated.</a:t>
            </a:r>
            <a:r>
              <a:rPr lang="en-US" dirty="0">
                <a:effectLst/>
              </a:rPr>
              <a:t> </a:t>
            </a:r>
            <a:endParaRPr lang="en-US" dirty="0"/>
          </a:p>
        </p:txBody>
      </p:sp>
      <p:pic>
        <p:nvPicPr>
          <p:cNvPr id="8" name="Picture 7">
            <a:extLst>
              <a:ext uri="{FF2B5EF4-FFF2-40B4-BE49-F238E27FC236}">
                <a16:creationId xmlns:a16="http://schemas.microsoft.com/office/drawing/2014/main" id="{648DC871-434B-FA41-8AF7-2967CB4A574F}"/>
              </a:ext>
            </a:extLst>
          </p:cNvPr>
          <p:cNvPicPr>
            <a:picLocks noChangeAspect="1"/>
          </p:cNvPicPr>
          <p:nvPr/>
        </p:nvPicPr>
        <p:blipFill>
          <a:blip r:embed="rId4"/>
          <a:stretch>
            <a:fillRect/>
          </a:stretch>
        </p:blipFill>
        <p:spPr>
          <a:xfrm>
            <a:off x="139700" y="3184953"/>
            <a:ext cx="5526314" cy="1681922"/>
          </a:xfrm>
          <a:prstGeom prst="rect">
            <a:avLst/>
          </a:prstGeom>
        </p:spPr>
      </p:pic>
      <p:pic>
        <p:nvPicPr>
          <p:cNvPr id="10" name="Picture 9">
            <a:extLst>
              <a:ext uri="{FF2B5EF4-FFF2-40B4-BE49-F238E27FC236}">
                <a16:creationId xmlns:a16="http://schemas.microsoft.com/office/drawing/2014/main" id="{733842B3-12AF-8448-B21A-F8CBCE62BEDB}"/>
              </a:ext>
            </a:extLst>
          </p:cNvPr>
          <p:cNvPicPr>
            <a:picLocks noChangeAspect="1"/>
          </p:cNvPicPr>
          <p:nvPr/>
        </p:nvPicPr>
        <p:blipFill>
          <a:blip r:embed="rId5"/>
          <a:stretch>
            <a:fillRect/>
          </a:stretch>
        </p:blipFill>
        <p:spPr>
          <a:xfrm>
            <a:off x="5666014" y="3177967"/>
            <a:ext cx="5486400" cy="1668379"/>
          </a:xfrm>
          <a:prstGeom prst="rect">
            <a:avLst/>
          </a:prstGeom>
        </p:spPr>
      </p:pic>
      <p:pic>
        <p:nvPicPr>
          <p:cNvPr id="11" name="Picture 10">
            <a:extLst>
              <a:ext uri="{FF2B5EF4-FFF2-40B4-BE49-F238E27FC236}">
                <a16:creationId xmlns:a16="http://schemas.microsoft.com/office/drawing/2014/main" id="{0F8B9150-2F9C-FE40-B2A3-15AF548DE3A8}"/>
              </a:ext>
            </a:extLst>
          </p:cNvPr>
          <p:cNvPicPr>
            <a:picLocks noChangeAspect="1"/>
          </p:cNvPicPr>
          <p:nvPr/>
        </p:nvPicPr>
        <p:blipFill rotWithShape="1">
          <a:blip r:embed="rId6"/>
          <a:srcRect t="30209"/>
          <a:stretch/>
        </p:blipFill>
        <p:spPr>
          <a:xfrm>
            <a:off x="2684137" y="4801135"/>
            <a:ext cx="2981877" cy="1769934"/>
          </a:xfrm>
          <a:prstGeom prst="rect">
            <a:avLst/>
          </a:prstGeom>
        </p:spPr>
      </p:pic>
      <p:sp>
        <p:nvSpPr>
          <p:cNvPr id="2" name="Oval 1">
            <a:extLst>
              <a:ext uri="{FF2B5EF4-FFF2-40B4-BE49-F238E27FC236}">
                <a16:creationId xmlns:a16="http://schemas.microsoft.com/office/drawing/2014/main" id="{EB65F8CF-AE11-7A42-BD63-47ABD204F281}"/>
              </a:ext>
            </a:extLst>
          </p:cNvPr>
          <p:cNvSpPr/>
          <p:nvPr/>
        </p:nvSpPr>
        <p:spPr>
          <a:xfrm>
            <a:off x="7010400" y="3701143"/>
            <a:ext cx="555171" cy="478971"/>
          </a:xfrm>
          <a:prstGeom prst="ellipse">
            <a:avLst/>
          </a:pr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7981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92FD07F-D339-CC47-8219-77639D8D74E7}"/>
              </a:ext>
            </a:extLst>
          </p:cNvPr>
          <p:cNvSpPr/>
          <p:nvPr/>
        </p:nvSpPr>
        <p:spPr>
          <a:xfrm>
            <a:off x="0" y="0"/>
            <a:ext cx="12192000" cy="1404257"/>
          </a:xfrm>
          <a:prstGeom prst="rect">
            <a:avLst/>
          </a:prstGeom>
          <a:solidFill>
            <a:srgbClr val="7195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F861A2DF-D51D-CE4C-AC62-4979761E8C75}"/>
              </a:ext>
            </a:extLst>
          </p:cNvPr>
          <p:cNvPicPr>
            <a:picLocks noChangeAspect="1"/>
          </p:cNvPicPr>
          <p:nvPr/>
        </p:nvPicPr>
        <p:blipFill>
          <a:blip r:embed="rId3"/>
          <a:stretch>
            <a:fillRect/>
          </a:stretch>
        </p:blipFill>
        <p:spPr>
          <a:xfrm>
            <a:off x="316494" y="352336"/>
            <a:ext cx="3388179" cy="699583"/>
          </a:xfrm>
          <a:prstGeom prst="rect">
            <a:avLst/>
          </a:prstGeom>
        </p:spPr>
      </p:pic>
      <p:pic>
        <p:nvPicPr>
          <p:cNvPr id="3" name="Picture 2">
            <a:extLst>
              <a:ext uri="{FF2B5EF4-FFF2-40B4-BE49-F238E27FC236}">
                <a16:creationId xmlns:a16="http://schemas.microsoft.com/office/drawing/2014/main" id="{525917A3-ECEB-C644-B579-FECD147FADCE}"/>
              </a:ext>
            </a:extLst>
          </p:cNvPr>
          <p:cNvPicPr>
            <a:picLocks noChangeAspect="1"/>
          </p:cNvPicPr>
          <p:nvPr/>
        </p:nvPicPr>
        <p:blipFill>
          <a:blip r:embed="rId4"/>
          <a:stretch>
            <a:fillRect/>
          </a:stretch>
        </p:blipFill>
        <p:spPr>
          <a:xfrm>
            <a:off x="316493" y="2979630"/>
            <a:ext cx="7766149" cy="3600783"/>
          </a:xfrm>
          <a:prstGeom prst="rect">
            <a:avLst/>
          </a:prstGeom>
        </p:spPr>
      </p:pic>
      <p:sp>
        <p:nvSpPr>
          <p:cNvPr id="4" name="TextBox 3">
            <a:extLst>
              <a:ext uri="{FF2B5EF4-FFF2-40B4-BE49-F238E27FC236}">
                <a16:creationId xmlns:a16="http://schemas.microsoft.com/office/drawing/2014/main" id="{AE311CC4-687C-5A4F-9EB0-63F683F2D972}"/>
              </a:ext>
            </a:extLst>
          </p:cNvPr>
          <p:cNvSpPr txBox="1"/>
          <p:nvPr/>
        </p:nvSpPr>
        <p:spPr>
          <a:xfrm>
            <a:off x="316493" y="1651729"/>
            <a:ext cx="11652349" cy="1200329"/>
          </a:xfrm>
          <a:prstGeom prst="rect">
            <a:avLst/>
          </a:prstGeom>
          <a:noFill/>
        </p:spPr>
        <p:txBody>
          <a:bodyPr wrap="square" rtlCol="0">
            <a:spAutoFit/>
          </a:bodyPr>
          <a:lstStyle/>
          <a:p>
            <a:r>
              <a:rPr lang="en-US" dirty="0"/>
              <a:t>At some point, the condition number is so high that numerical errors make the inverse matrix too unstable: A small change on any entry will lead to a very different inverse. This is Markowitz’ curse: The more correlated the investments, the greater the need for diversification, and yet the more likely we will receive unstable solutions. The benefits of diversification often are more than offset by estimation errors.</a:t>
            </a:r>
          </a:p>
        </p:txBody>
      </p:sp>
      <p:pic>
        <p:nvPicPr>
          <p:cNvPr id="7" name="Picture 6">
            <a:extLst>
              <a:ext uri="{FF2B5EF4-FFF2-40B4-BE49-F238E27FC236}">
                <a16:creationId xmlns:a16="http://schemas.microsoft.com/office/drawing/2014/main" id="{BC4FCBCB-2480-A848-A315-A3B02007EA6A}"/>
              </a:ext>
            </a:extLst>
          </p:cNvPr>
          <p:cNvPicPr>
            <a:picLocks noChangeAspect="1"/>
          </p:cNvPicPr>
          <p:nvPr/>
        </p:nvPicPr>
        <p:blipFill>
          <a:blip r:embed="rId5"/>
          <a:stretch>
            <a:fillRect/>
          </a:stretch>
        </p:blipFill>
        <p:spPr>
          <a:xfrm>
            <a:off x="7759378" y="2979630"/>
            <a:ext cx="4209464" cy="3185337"/>
          </a:xfrm>
          <a:prstGeom prst="rect">
            <a:avLst/>
          </a:prstGeom>
        </p:spPr>
      </p:pic>
    </p:spTree>
    <p:extLst>
      <p:ext uri="{BB962C8B-B14F-4D97-AF65-F5344CB8AC3E}">
        <p14:creationId xmlns:p14="http://schemas.microsoft.com/office/powerpoint/2010/main" val="1377251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92FD07F-D339-CC47-8219-77639D8D74E7}"/>
              </a:ext>
            </a:extLst>
          </p:cNvPr>
          <p:cNvSpPr/>
          <p:nvPr/>
        </p:nvSpPr>
        <p:spPr>
          <a:xfrm>
            <a:off x="0" y="0"/>
            <a:ext cx="12192000" cy="1404257"/>
          </a:xfrm>
          <a:prstGeom prst="rect">
            <a:avLst/>
          </a:prstGeom>
          <a:solidFill>
            <a:srgbClr val="7195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F861A2DF-D51D-CE4C-AC62-4979761E8C75}"/>
              </a:ext>
            </a:extLst>
          </p:cNvPr>
          <p:cNvPicPr>
            <a:picLocks noChangeAspect="1"/>
          </p:cNvPicPr>
          <p:nvPr/>
        </p:nvPicPr>
        <p:blipFill>
          <a:blip r:embed="rId2"/>
          <a:stretch>
            <a:fillRect/>
          </a:stretch>
        </p:blipFill>
        <p:spPr>
          <a:xfrm>
            <a:off x="316494" y="352336"/>
            <a:ext cx="3388179" cy="699583"/>
          </a:xfrm>
          <a:prstGeom prst="rect">
            <a:avLst/>
          </a:prstGeom>
        </p:spPr>
      </p:pic>
      <p:sp>
        <p:nvSpPr>
          <p:cNvPr id="4" name="TextBox 3">
            <a:extLst>
              <a:ext uri="{FF2B5EF4-FFF2-40B4-BE49-F238E27FC236}">
                <a16:creationId xmlns:a16="http://schemas.microsoft.com/office/drawing/2014/main" id="{C54485F0-719F-7A42-8176-6018F5268E94}"/>
              </a:ext>
            </a:extLst>
          </p:cNvPr>
          <p:cNvSpPr txBox="1"/>
          <p:nvPr/>
        </p:nvSpPr>
        <p:spPr>
          <a:xfrm>
            <a:off x="734786" y="1756593"/>
            <a:ext cx="10135275" cy="3277820"/>
          </a:xfrm>
          <a:prstGeom prst="rect">
            <a:avLst/>
          </a:prstGeom>
          <a:noFill/>
        </p:spPr>
        <p:txBody>
          <a:bodyPr wrap="none" rtlCol="0">
            <a:spAutoFit/>
          </a:bodyPr>
          <a:lstStyle/>
          <a:p>
            <a:r>
              <a:rPr lang="en-US" sz="2300" dirty="0"/>
              <a:t>Hierarchical Risk Parity Method Implementation: Uses </a:t>
            </a:r>
            <a:r>
              <a:rPr lang="en-US" sz="2300" u="sng" dirty="0"/>
              <a:t>Graph Theory </a:t>
            </a:r>
            <a:r>
              <a:rPr lang="en-US" sz="2300" dirty="0"/>
              <a:t>and </a:t>
            </a:r>
            <a:r>
              <a:rPr lang="en-US" sz="2300" u="sng" dirty="0"/>
              <a:t>Clustering</a:t>
            </a:r>
          </a:p>
          <a:p>
            <a:endParaRPr lang="en-US" sz="2300" dirty="0"/>
          </a:p>
          <a:p>
            <a:pPr marL="457200" indent="-457200">
              <a:buAutoNum type="arabicPeriod"/>
            </a:pPr>
            <a:r>
              <a:rPr lang="en-US" sz="2300" dirty="0"/>
              <a:t>Tree Clustering</a:t>
            </a:r>
          </a:p>
          <a:p>
            <a:pPr marL="457200" indent="-457200">
              <a:buAutoNum type="arabicPeriod"/>
            </a:pPr>
            <a:endParaRPr lang="en-US" sz="2300" dirty="0"/>
          </a:p>
          <a:p>
            <a:pPr marL="457200" indent="-457200">
              <a:buAutoNum type="arabicPeriod"/>
            </a:pPr>
            <a:endParaRPr lang="en-US" sz="2300" dirty="0"/>
          </a:p>
          <a:p>
            <a:pPr marL="457200" indent="-457200">
              <a:buAutoNum type="arabicPeriod"/>
            </a:pPr>
            <a:r>
              <a:rPr lang="en-US" sz="2300" dirty="0"/>
              <a:t>Quasi-Diagonalization</a:t>
            </a:r>
          </a:p>
          <a:p>
            <a:pPr marL="457200" indent="-457200">
              <a:buAutoNum type="arabicPeriod"/>
            </a:pPr>
            <a:endParaRPr lang="en-US" sz="2300" dirty="0"/>
          </a:p>
          <a:p>
            <a:pPr marL="457200" indent="-457200">
              <a:buAutoNum type="arabicPeriod"/>
            </a:pPr>
            <a:endParaRPr lang="en-US" sz="2300" dirty="0"/>
          </a:p>
          <a:p>
            <a:pPr marL="457200" indent="-457200">
              <a:buAutoNum type="arabicPeriod"/>
            </a:pPr>
            <a:r>
              <a:rPr lang="en-US" sz="2300" dirty="0"/>
              <a:t>Recursive-Bisection Weights Allocation</a:t>
            </a:r>
          </a:p>
        </p:txBody>
      </p:sp>
    </p:spTree>
    <p:extLst>
      <p:ext uri="{BB962C8B-B14F-4D97-AF65-F5344CB8AC3E}">
        <p14:creationId xmlns:p14="http://schemas.microsoft.com/office/powerpoint/2010/main" val="3441125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92FD07F-D339-CC47-8219-77639D8D74E7}"/>
              </a:ext>
            </a:extLst>
          </p:cNvPr>
          <p:cNvSpPr/>
          <p:nvPr/>
        </p:nvSpPr>
        <p:spPr>
          <a:xfrm>
            <a:off x="0" y="0"/>
            <a:ext cx="12192000" cy="1404257"/>
          </a:xfrm>
          <a:prstGeom prst="rect">
            <a:avLst/>
          </a:prstGeom>
          <a:solidFill>
            <a:srgbClr val="7195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F861A2DF-D51D-CE4C-AC62-4979761E8C75}"/>
              </a:ext>
            </a:extLst>
          </p:cNvPr>
          <p:cNvPicPr>
            <a:picLocks noChangeAspect="1"/>
          </p:cNvPicPr>
          <p:nvPr/>
        </p:nvPicPr>
        <p:blipFill>
          <a:blip r:embed="rId2"/>
          <a:stretch>
            <a:fillRect/>
          </a:stretch>
        </p:blipFill>
        <p:spPr>
          <a:xfrm>
            <a:off x="316494" y="352336"/>
            <a:ext cx="3388179" cy="699583"/>
          </a:xfrm>
          <a:prstGeom prst="rect">
            <a:avLst/>
          </a:prstGeom>
        </p:spPr>
      </p:pic>
      <p:sp>
        <p:nvSpPr>
          <p:cNvPr id="2" name="Rectangle 1">
            <a:extLst>
              <a:ext uri="{FF2B5EF4-FFF2-40B4-BE49-F238E27FC236}">
                <a16:creationId xmlns:a16="http://schemas.microsoft.com/office/drawing/2014/main" id="{E7E6192A-BC18-0D40-8D85-8C77F23790E8}"/>
              </a:ext>
            </a:extLst>
          </p:cNvPr>
          <p:cNvSpPr/>
          <p:nvPr/>
        </p:nvSpPr>
        <p:spPr>
          <a:xfrm>
            <a:off x="316494" y="1532143"/>
            <a:ext cx="11048192" cy="1277273"/>
          </a:xfrm>
          <a:prstGeom prst="rect">
            <a:avLst/>
          </a:prstGeom>
        </p:spPr>
        <p:txBody>
          <a:bodyPr wrap="square">
            <a:spAutoFit/>
          </a:bodyPr>
          <a:lstStyle/>
          <a:p>
            <a:r>
              <a:rPr lang="en-US" sz="2300" b="1" dirty="0"/>
              <a:t>1. Tree Clustering</a:t>
            </a:r>
          </a:p>
          <a:p>
            <a:r>
              <a:rPr lang="en-US" dirty="0"/>
              <a:t>One reason for the instability of quadratic optimizers is that the vector space is modelled as a complete (fully connected) graph, where every node is a potential candidate to substitute another. In contrast, tree structures incorporate hierarchical relationship.</a:t>
            </a:r>
          </a:p>
        </p:txBody>
      </p:sp>
      <p:pic>
        <p:nvPicPr>
          <p:cNvPr id="7" name="Picture 6">
            <a:extLst>
              <a:ext uri="{FF2B5EF4-FFF2-40B4-BE49-F238E27FC236}">
                <a16:creationId xmlns:a16="http://schemas.microsoft.com/office/drawing/2014/main" id="{1DDACDD4-1A68-8F42-8F1B-0B5F644FB797}"/>
              </a:ext>
            </a:extLst>
          </p:cNvPr>
          <p:cNvPicPr/>
          <p:nvPr/>
        </p:nvPicPr>
        <p:blipFill>
          <a:blip r:embed="rId3">
            <a:extLst>
              <a:ext uri="{28A0092B-C50C-407E-A947-70E740481C1C}">
                <a14:useLocalDpi xmlns:a14="http://schemas.microsoft.com/office/drawing/2010/main" val="0"/>
              </a:ext>
            </a:extLst>
          </a:blip>
          <a:stretch>
            <a:fillRect/>
          </a:stretch>
        </p:blipFill>
        <p:spPr>
          <a:xfrm>
            <a:off x="786848" y="2787917"/>
            <a:ext cx="3491238" cy="3057711"/>
          </a:xfrm>
          <a:prstGeom prst="rect">
            <a:avLst/>
          </a:prstGeom>
        </p:spPr>
      </p:pic>
      <p:sp>
        <p:nvSpPr>
          <p:cNvPr id="8" name="Right Arrow 7">
            <a:extLst>
              <a:ext uri="{FF2B5EF4-FFF2-40B4-BE49-F238E27FC236}">
                <a16:creationId xmlns:a16="http://schemas.microsoft.com/office/drawing/2014/main" id="{1B59A811-2B62-D747-B4DD-6327D444F0A8}"/>
              </a:ext>
            </a:extLst>
          </p:cNvPr>
          <p:cNvSpPr/>
          <p:nvPr/>
        </p:nvSpPr>
        <p:spPr>
          <a:xfrm>
            <a:off x="5099957" y="4192173"/>
            <a:ext cx="996043" cy="408214"/>
          </a:xfrm>
          <a:prstGeom prst="rightArrow">
            <a:avLst/>
          </a:prstGeom>
          <a:solidFill>
            <a:srgbClr val="7195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80EAEF9-7F34-DB45-A1DE-BD446143BC90}"/>
              </a:ext>
            </a:extLst>
          </p:cNvPr>
          <p:cNvPicPr>
            <a:picLocks noChangeAspect="1"/>
          </p:cNvPicPr>
          <p:nvPr/>
        </p:nvPicPr>
        <p:blipFill>
          <a:blip r:embed="rId4"/>
          <a:stretch>
            <a:fillRect/>
          </a:stretch>
        </p:blipFill>
        <p:spPr>
          <a:xfrm>
            <a:off x="6917871" y="3217445"/>
            <a:ext cx="3403600" cy="2146300"/>
          </a:xfrm>
          <a:prstGeom prst="rect">
            <a:avLst/>
          </a:prstGeom>
        </p:spPr>
      </p:pic>
      <p:sp>
        <p:nvSpPr>
          <p:cNvPr id="10" name="TextBox 9">
            <a:extLst>
              <a:ext uri="{FF2B5EF4-FFF2-40B4-BE49-F238E27FC236}">
                <a16:creationId xmlns:a16="http://schemas.microsoft.com/office/drawing/2014/main" id="{7EE12761-4747-914C-82C3-70271ADCE8C0}"/>
              </a:ext>
            </a:extLst>
          </p:cNvPr>
          <p:cNvSpPr txBox="1"/>
          <p:nvPr/>
        </p:nvSpPr>
        <p:spPr>
          <a:xfrm>
            <a:off x="510081" y="5859062"/>
            <a:ext cx="4372162" cy="923330"/>
          </a:xfrm>
          <a:prstGeom prst="rect">
            <a:avLst/>
          </a:prstGeom>
          <a:noFill/>
        </p:spPr>
        <p:txBody>
          <a:bodyPr wrap="square" rtlCol="0">
            <a:spAutoFit/>
          </a:bodyPr>
          <a:lstStyle/>
          <a:p>
            <a:r>
              <a:rPr lang="en-US" dirty="0"/>
              <a:t>This structure allows weights to vary freely in unintended way. All investments are potential substitutes to each other.</a:t>
            </a:r>
          </a:p>
        </p:txBody>
      </p:sp>
      <p:sp>
        <p:nvSpPr>
          <p:cNvPr id="11" name="TextBox 10">
            <a:extLst>
              <a:ext uri="{FF2B5EF4-FFF2-40B4-BE49-F238E27FC236}">
                <a16:creationId xmlns:a16="http://schemas.microsoft.com/office/drawing/2014/main" id="{03CBEFBD-DE69-D74A-B483-9D51BC04ED26}"/>
              </a:ext>
            </a:extLst>
          </p:cNvPr>
          <p:cNvSpPr txBox="1"/>
          <p:nvPr/>
        </p:nvSpPr>
        <p:spPr>
          <a:xfrm>
            <a:off x="6917871" y="5541537"/>
            <a:ext cx="4838700" cy="1477328"/>
          </a:xfrm>
          <a:prstGeom prst="rect">
            <a:avLst/>
          </a:prstGeom>
          <a:noFill/>
        </p:spPr>
        <p:txBody>
          <a:bodyPr wrap="square" rtlCol="0">
            <a:spAutoFit/>
          </a:bodyPr>
          <a:lstStyle/>
          <a:p>
            <a:r>
              <a:rPr lang="en-US" dirty="0"/>
              <a:t>A tree structure has its advantage. It has only N-1 edges to connect N nodes, so the weights only rebalance among peers at various hierarchical levels.</a:t>
            </a:r>
          </a:p>
          <a:p>
            <a:endParaRPr lang="en-US" dirty="0"/>
          </a:p>
        </p:txBody>
      </p:sp>
    </p:spTree>
    <p:extLst>
      <p:ext uri="{BB962C8B-B14F-4D97-AF65-F5344CB8AC3E}">
        <p14:creationId xmlns:p14="http://schemas.microsoft.com/office/powerpoint/2010/main" val="947851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1954</TotalTime>
  <Words>1108</Words>
  <Application>Microsoft Macintosh PowerPoint</Application>
  <PresentationFormat>Widescreen</PresentationFormat>
  <Paragraphs>195</Paragraphs>
  <Slides>35</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等线</vt:lpstr>
      <vt:lpstr>等线</vt:lpstr>
      <vt:lpstr>FaktPro</vt:lpstr>
      <vt:lpstr>Open Sans</vt: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Wu Tong</dc:creator>
  <cp:lastModifiedBy>Wu Tong</cp:lastModifiedBy>
  <cp:revision>71</cp:revision>
  <cp:lastPrinted>2019-10-25T05:01:33Z</cp:lastPrinted>
  <dcterms:created xsi:type="dcterms:W3CDTF">2019-10-08T03:41:15Z</dcterms:created>
  <dcterms:modified xsi:type="dcterms:W3CDTF">2019-10-31T20:35:48Z</dcterms:modified>
</cp:coreProperties>
</file>